
<file path=[Content_Types].xml><?xml version="1.0" encoding="utf-8"?>
<Types xmlns="http://schemas.openxmlformats.org/package/2006/content-types">
  <Override PartName="/_rels/.rels" ContentType="application/vnd.openxmlformats-package.relationships+xml"/>
  <Override PartName="/ppt/notesSlides/_rels/notesSlide46.xml.rels" ContentType="application/vnd.openxmlformats-package.relationships+xml"/>
  <Override PartName="/ppt/notesSlides/_rels/notesSlide40.xml.rels" ContentType="application/vnd.openxmlformats-package.relationships+xml"/>
  <Override PartName="/ppt/notesSlides/_rels/notesSlide29.xml.rels" ContentType="application/vnd.openxmlformats-package.relationships+xml"/>
  <Override PartName="/ppt/notesSlides/_rels/notesSlide22.xml.rels" ContentType="application/vnd.openxmlformats-package.relationships+xml"/>
  <Override PartName="/ppt/notesSlides/_rels/notesSlide21.xml.rels" ContentType="application/vnd.openxmlformats-package.relationships+xml"/>
  <Override PartName="/ppt/notesSlides/_rels/notesSlide9.xml.rels" ContentType="application/vnd.openxmlformats-package.relationships+xml"/>
  <Override PartName="/ppt/notesSlides/_rels/notesSlide14.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8.xml.rels" ContentType="application/vnd.openxmlformats-package.relationships+xml"/>
  <Override PartName="/ppt/notesSlides/_rels/notesSlide17.xml.rels" ContentType="application/vnd.openxmlformats-package.relationships+xml"/>
  <Override PartName="/ppt/notesSlides/_rels/notesSlide13.xml.rels" ContentType="application/vnd.openxmlformats-package.relationships+xml"/>
  <Override PartName="/ppt/notesSlides/_rels/notesSlide39.xml.rels" ContentType="application/vnd.openxmlformats-package.relationships+xml"/>
  <Override PartName="/ppt/notesSlides/_rels/notesSlide11.xml.rels" ContentType="application/vnd.openxmlformats-package.relationships+xml"/>
  <Override PartName="/ppt/notesSlides/_rels/notesSlide44.xml.rels" ContentType="application/vnd.openxmlformats-package.relationships+xml"/>
  <Override PartName="/ppt/notesSlides/_rels/notesSlide10.xml.rels" ContentType="application/vnd.openxmlformats-package.relationships+xml"/>
  <Override PartName="/ppt/notesSlides/_rels/notesSlide7.xml.rels" ContentType="application/vnd.openxmlformats-package.relationships+xml"/>
  <Override PartName="/ppt/notesSlides/notesSlide44.xml" ContentType="application/vnd.openxmlformats-officedocument.presentationml.notesSlide+xml"/>
  <Override PartName="/ppt/notesSlides/notesSlide39.xml" ContentType="application/vnd.openxmlformats-officedocument.presentationml.notesSlide+xml"/>
  <Override PartName="/ppt/notesSlides/notesSlide29.xml" ContentType="application/vnd.openxmlformats-officedocument.presentationml.notesSlide+xml"/>
  <Override PartName="/ppt/notesSlides/notesSlide22.xml" ContentType="application/vnd.openxmlformats-officedocument.presentationml.notesSlide+xml"/>
  <Override PartName="/ppt/notesSlides/notesSlide40.xml" ContentType="application/vnd.openxmlformats-officedocument.presentationml.notesSlide+xml"/>
  <Override PartName="/ppt/notesSlides/notesSlide7.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9.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4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_rels/presentation.xml.rels" ContentType="application/vnd.openxmlformats-package.relationships+xml"/>
  <Override PartName="/ppt/media/image1.png" ContentType="image/png"/>
  <Override PartName="/ppt/slides/_rels/slide45.xml.rels" ContentType="application/vnd.openxmlformats-package.relationships+xml"/>
  <Override PartName="/ppt/slides/_rels/slide44.xml.rels" ContentType="application/vnd.openxmlformats-package.relationships+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2.xml.rels" ContentType="application/vnd.openxmlformats-package.relationships+xml"/>
  <Override PartName="/ppt/slides/_rels/slide31.xml.rels" ContentType="application/vnd.openxmlformats-package.relationships+xml"/>
  <Override PartName="/ppt/slides/_rels/slide30.xml.rels" ContentType="application/vnd.openxmlformats-package.relationships+xml"/>
  <Override PartName="/ppt/slides/_rels/slide29.xml.rels" ContentType="application/vnd.openxmlformats-package.relationships+xml"/>
  <Override PartName="/ppt/slides/_rels/slide28.xml.rels" ContentType="application/vnd.openxmlformats-package.relationships+xml"/>
  <Override PartName="/ppt/slides/_rels/slide8.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2.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38.xml.rels" ContentType="application/vnd.openxmlformats-package.relationships+xml"/>
  <Override PartName="/ppt/slides/_rels/slide13.xml.rels" ContentType="application/vnd.openxmlformats-package.relationships+xml"/>
  <Override PartName="/ppt/slides/_rels/slide37.xml.rels" ContentType="application/vnd.openxmlformats-package.relationships+xml"/>
  <Override PartName="/ppt/slides/_rels/slide12.xml.rels" ContentType="application/vnd.openxmlformats-package.relationships+xml"/>
  <Override PartName="/ppt/slides/_rels/slide26.xml.rels" ContentType="application/vnd.openxmlformats-package.relationships+xml"/>
  <Override PartName="/ppt/slides/_rels/slide36.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35.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27.xml.rels" ContentType="application/vnd.openxmlformats-package.relationships+xml"/>
  <Override PartName="/ppt/slides/_rels/slide46.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4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42.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41.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bIns="0" lIns="0" rIns="0" tIns="0" wrap="none"/>
          <a:p>
            <a:r>
              <a:rPr lang="en-US"/>
              <a:t>Click to edit the notes format</a:t>
            </a:r>
            <a:endParaRPr/>
          </a:p>
        </p:txBody>
      </p:sp>
      <p:sp>
        <p:nvSpPr>
          <p:cNvPr id="75" name="PlaceHolder 2"/>
          <p:cNvSpPr>
            <a:spLocks noGrp="1"/>
          </p:cNvSpPr>
          <p:nvPr>
            <p:ph type="hdr"/>
          </p:nvPr>
        </p:nvSpPr>
        <p:spPr>
          <a:xfrm>
            <a:off x="0" y="0"/>
            <a:ext cx="3280680" cy="534240"/>
          </a:xfrm>
          <a:prstGeom prst="rect">
            <a:avLst/>
          </a:prstGeom>
        </p:spPr>
        <p:txBody>
          <a:bodyPr bIns="0" lIns="0" rIns="0" tIns="0" wrap="none"/>
          <a:p>
            <a:r>
              <a:rPr lang="en-US" sz="1400"/>
              <a:t>&lt;header&gt;</a:t>
            </a:r>
            <a:endParaRPr/>
          </a:p>
        </p:txBody>
      </p:sp>
      <p:sp>
        <p:nvSpPr>
          <p:cNvPr id="76" name="PlaceHolder 3"/>
          <p:cNvSpPr>
            <a:spLocks noGrp="1"/>
          </p:cNvSpPr>
          <p:nvPr>
            <p:ph type="dt"/>
          </p:nvPr>
        </p:nvSpPr>
        <p:spPr>
          <a:xfrm>
            <a:off x="4278960" y="0"/>
            <a:ext cx="3280680" cy="534240"/>
          </a:xfrm>
          <a:prstGeom prst="rect">
            <a:avLst/>
          </a:prstGeom>
        </p:spPr>
        <p:txBody>
          <a:bodyPr bIns="0" lIns="0" rIns="0" tIns="0" wrap="none"/>
          <a:p>
            <a:pPr algn="r"/>
            <a:r>
              <a:rPr lang="en-US" sz="1400"/>
              <a:t>&lt;date/time&gt;</a:t>
            </a:r>
            <a:endParaRPr/>
          </a:p>
        </p:txBody>
      </p:sp>
      <p:sp>
        <p:nvSpPr>
          <p:cNvPr id="77" name="PlaceHolder 4"/>
          <p:cNvSpPr>
            <a:spLocks noGrp="1"/>
          </p:cNvSpPr>
          <p:nvPr>
            <p:ph type="ftr"/>
          </p:nvPr>
        </p:nvSpPr>
        <p:spPr>
          <a:xfrm>
            <a:off x="0" y="10157400"/>
            <a:ext cx="3280680" cy="534240"/>
          </a:xfrm>
          <a:prstGeom prst="rect">
            <a:avLst/>
          </a:prstGeom>
        </p:spPr>
        <p:txBody>
          <a:bodyPr anchor="b" bIns="0" lIns="0" rIns="0" tIns="0" wrap="none"/>
          <a:p>
            <a:r>
              <a:rPr lang="en-US" sz="1400"/>
              <a:t>&lt;footer&gt;</a:t>
            </a:r>
            <a:endParaRPr/>
          </a:p>
        </p:txBody>
      </p:sp>
      <p:sp>
        <p:nvSpPr>
          <p:cNvPr id="78" name="PlaceHolder 5"/>
          <p:cNvSpPr>
            <a:spLocks noGrp="1"/>
          </p:cNvSpPr>
          <p:nvPr>
            <p:ph type="sldNum"/>
          </p:nvPr>
        </p:nvSpPr>
        <p:spPr>
          <a:xfrm>
            <a:off x="4278960" y="10157400"/>
            <a:ext cx="3280680" cy="534240"/>
          </a:xfrm>
          <a:prstGeom prst="rect">
            <a:avLst/>
          </a:prstGeom>
        </p:spPr>
        <p:txBody>
          <a:bodyPr anchor="b" bIns="0" lIns="0" rIns="0" tIns="0" wrap="none"/>
          <a:p>
            <a:pPr algn="r"/>
            <a:fld id="{B0C742F6-8DBE-451B-A7E4-EE26861BADA3}" type="slidenum">
              <a:rPr lang="en-US" sz="1400"/>
              <a:t>&lt;number&gt;</a:t>
            </a:fld>
            <a:endParaRPr/>
          </a:p>
        </p:txBody>
      </p:sp>
    </p:spTree>
  </p:cSld>
  <p:clrMap accent1="accent1" accent2="accent2" accent3="accent3" accent4="accent4" accent5="accent5" accent6="accent6" bg1="lt1" bg2="lt2" folHlink="folHlink" hlink="hlink" tx1="dk1" tx2="dk2"/>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_rels/notesSlide46.xml.rels><?xml version="1.0" encoding="UTF-8"?>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756000" y="5078520"/>
            <a:ext cx="6047640" cy="4811040"/>
          </a:xfrm>
          <a:prstGeom prst="rect">
            <a:avLst/>
          </a:prstGeom>
        </p:spPr>
        <p:txBody>
          <a:bodyPr bIns="0" lIns="0" rIns="0" tIns="0" wrap="none"/>
          <a:p>
            <a:r>
              <a:rPr lang="en-US" sz="2810"/>
              <a:t>Værktøjerne fixer ikke fejlene.</a:t>
            </a:r>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756000" y="5078520"/>
            <a:ext cx="6047640" cy="4811040"/>
          </a:xfrm>
          <a:prstGeom prst="rect">
            <a:avLst/>
          </a:prstGeom>
        </p:spPr>
        <p:txBody>
          <a:bodyPr bIns="0" lIns="0" rIns="0" tIns="0" wrap="none"/>
          <a:p>
            <a:r>
              <a:rPr lang="en-US" sz="2810"/>
              <a:t>Værktøjerne påviser kun eksistensen af fejl</a:t>
            </a:r>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756000" y="5078520"/>
            <a:ext cx="6047640" cy="4811040"/>
          </a:xfrm>
          <a:prstGeom prst="rect">
            <a:avLst/>
          </a:prstGeom>
        </p:spPr>
        <p:txBody>
          <a:bodyPr bIns="0" lIns="0" rIns="0" tIns="0" wrap="none"/>
          <a:p>
            <a:r>
              <a:rPr lang="en-US" sz="2810"/>
              <a:t>Lav et kodereview på 20 sekunder.</a:t>
            </a:r>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PlaceHolder 1"/>
          <p:cNvSpPr>
            <a:spLocks noGrp="1"/>
          </p:cNvSpPr>
          <p:nvPr>
            <p:ph type="body"/>
          </p:nvPr>
        </p:nvSpPr>
        <p:spPr>
          <a:xfrm>
            <a:off x="756000" y="5078520"/>
            <a:ext cx="6047640" cy="4811040"/>
          </a:xfrm>
          <a:prstGeom prst="rect">
            <a:avLst/>
          </a:prstGeom>
        </p:spPr>
        <p:txBody>
          <a:bodyPr bIns="0" lIns="0" rIns="0" tIns="0" wrap="none"/>
          <a:p>
            <a:r>
              <a:rPr lang="en-US" sz="2810"/>
              <a:t>Fandt du alle fejlene?</a:t>
            </a:r>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PlaceHolder 1"/>
          <p:cNvSpPr>
            <a:spLocks noGrp="1"/>
          </p:cNvSpPr>
          <p:nvPr>
            <p:ph type="body"/>
          </p:nvPr>
        </p:nvSpPr>
        <p:spPr>
          <a:xfrm>
            <a:off x="756000" y="5078520"/>
            <a:ext cx="6047640" cy="4811040"/>
          </a:xfrm>
          <a:prstGeom prst="rect">
            <a:avLst/>
          </a:prstGeom>
        </p:spPr>
        <p:txBody>
          <a:bodyPr bIns="0" lIns="0" rIns="0" tIns="0" wrap="none"/>
          <a:p>
            <a:r>
              <a:rPr lang="en-US" sz="2810"/>
              <a:t>Dens generering af advarlser minder meget om compiler warnings – men på steorider. Og red bull.</a:t>
            </a:r>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PlaceHolder 1"/>
          <p:cNvSpPr>
            <a:spLocks noGrp="1"/>
          </p:cNvSpPr>
          <p:nvPr>
            <p:ph type="body"/>
          </p:nvPr>
        </p:nvSpPr>
        <p:spPr>
          <a:xfrm>
            <a:off x="756000" y="5078520"/>
            <a:ext cx="6047640" cy="4811040"/>
          </a:xfrm>
          <a:prstGeom prst="rect">
            <a:avLst/>
          </a:prstGeom>
        </p:spPr>
        <p:txBody>
          <a:bodyPr bIns="0" lIns="0" rIns="0" tIns="0" wrap="none"/>
          <a:p>
            <a:r>
              <a:rPr lang="en-US" sz="2810"/>
              <a:t>Den fulde hjælpetekst til en  FlexeLint-advarsel kan åbne ens øjne for problemer.</a:t>
            </a:r>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PlaceHolder 1"/>
          <p:cNvSpPr>
            <a:spLocks noGrp="1"/>
          </p:cNvSpPr>
          <p:nvPr>
            <p:ph type="body"/>
          </p:nvPr>
        </p:nvSpPr>
        <p:spPr>
          <a:xfrm>
            <a:off x="756000" y="5078520"/>
            <a:ext cx="6047640" cy="4811040"/>
          </a:xfrm>
          <a:prstGeom prst="rect">
            <a:avLst/>
          </a:prstGeom>
        </p:spPr>
        <p:txBody>
          <a:bodyPr bIns="0" lIns="0" rIns="0" tIns="0" wrap="none"/>
          <a:p>
            <a:r>
              <a:rPr lang="en-US" sz="2810"/>
              <a:t>Mange af MISRA advarslerne er pedantiske og mest ment på embeddede programmer.</a:t>
            </a:r>
            <a:endParaRPr/>
          </a:p>
          <a:p>
            <a:r>
              <a:rPr lang="en-US" sz="2810"/>
              <a:t>MISRA: Motor Industry Software Reliability Association. Min personlige holdning er, at de folk er bindegale. De tillader ikke engang “unsigned x=1;” fordi der er en implict konvertering.</a:t>
            </a:r>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PlaceHolder 1"/>
          <p:cNvSpPr>
            <a:spLocks noGrp="1"/>
          </p:cNvSpPr>
          <p:nvPr>
            <p:ph type="body"/>
          </p:nvPr>
        </p:nvSpPr>
        <p:spPr>
          <a:xfrm>
            <a:off x="756000" y="5078520"/>
            <a:ext cx="6047640" cy="4811040"/>
          </a:xfrm>
          <a:prstGeom prst="rect">
            <a:avLst/>
          </a:prstGeom>
        </p:spPr>
        <p:txBody>
          <a:bodyPr bIns="0" lIns="0" rIns="0" tIns="0" wrap="none"/>
          <a:p>
            <a:r>
              <a:rPr lang="en-US" sz="2810"/>
              <a:t>Det er sjældent et problem at få Flexelint til at generere advarsler. Problemet er normalt at få den til at holde op :-)</a:t>
            </a:r>
            <a:endParaRPr/>
          </a:p>
          <a:p>
            <a:r>
              <a:rPr lang="en-US" sz="2810"/>
              <a:t>FlexeLint er kendt for dens høje præcision i undertrykkelse af advarsler.</a:t>
            </a:r>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7" name="PlaceHolder 1"/>
          <p:cNvSpPr>
            <a:spLocks noGrp="1"/>
          </p:cNvSpPr>
          <p:nvPr>
            <p:ph type="body"/>
          </p:nvPr>
        </p:nvSpPr>
        <p:spPr>
          <a:xfrm>
            <a:off x="756000" y="5078520"/>
            <a:ext cx="6047640" cy="4811040"/>
          </a:xfrm>
          <a:prstGeom prst="rect">
            <a:avLst/>
          </a:prstGeom>
        </p:spPr>
        <p:txBody>
          <a:bodyPr bIns="0" lIns="0" rIns="0" tIns="0" wrap="none"/>
          <a:p>
            <a:r>
              <a:rPr lang="en-US" sz="2810"/>
              <a:t>Dette er et eksempel fra et rigtig program</a:t>
            </a:r>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PlaceHolder 1"/>
          <p:cNvSpPr>
            <a:spLocks noGrp="1"/>
          </p:cNvSpPr>
          <p:nvPr>
            <p:ph type="body"/>
          </p:nvPr>
        </p:nvSpPr>
        <p:spPr>
          <a:xfrm>
            <a:off x="756000" y="5078520"/>
            <a:ext cx="6047640" cy="4811040"/>
          </a:xfrm>
          <a:prstGeom prst="rect">
            <a:avLst/>
          </a:prstGeom>
        </p:spPr>
        <p:txBody>
          <a:bodyPr bIns="0" lIns="0" rIns="0" tIns="0" wrap="none"/>
          <a:p>
            <a:r>
              <a:rPr lang="en-US" sz="1400"/>
              <a:t>Medical: Lawsuits for malpractice (X-ray machines, pacemakers, …). Fun fact: in the USA not using static analysis means you didn't take “reasonably measures” against bugs. = liability</a:t>
            </a:r>
            <a:endParaRPr/>
          </a:p>
          <a:p>
            <a:endParaRPr/>
          </a:p>
          <a:p>
            <a:r>
              <a:rPr lang="en-US" sz="1400"/>
              <a:t>Financial: Especially stock trading</a:t>
            </a:r>
            <a:endParaRPr/>
          </a:p>
          <a:p>
            <a:endParaRPr/>
          </a:p>
          <a:p>
            <a:r>
              <a:rPr lang="en-US" sz="1400"/>
              <a:t>Motor: Electronically controlled brakes, fuel injection, …</a:t>
            </a:r>
            <a:endParaRPr/>
          </a:p>
          <a:p>
            <a:endParaRPr/>
          </a:p>
          <a:p>
            <a:r>
              <a:rPr lang="en-US" sz="1400"/>
              <a:t>Aviation: Air planes are expensive</a:t>
            </a:r>
            <a:endParaRPr/>
          </a:p>
          <a:p>
            <a:endParaRPr/>
          </a:p>
          <a:p>
            <a:r>
              <a:rPr lang="en-US" sz="1400"/>
              <a:t>Aerospace: Don't you think that they check the code before they upload a new version to Curiosity on Mars?</a:t>
            </a:r>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9" name="PlaceHolder 1"/>
          <p:cNvSpPr>
            <a:spLocks noGrp="1"/>
          </p:cNvSpPr>
          <p:nvPr>
            <p:ph type="body"/>
          </p:nvPr>
        </p:nvSpPr>
        <p:spPr>
          <a:xfrm>
            <a:off x="756000" y="5078520"/>
            <a:ext cx="6047640" cy="4811040"/>
          </a:xfrm>
          <a:prstGeom prst="rect">
            <a:avLst/>
          </a:prstGeom>
        </p:spPr>
        <p:txBody>
          <a:bodyPr bIns="0" lIns="0" rIns="0" tIns="0" wrap="none"/>
          <a:p>
            <a:r>
              <a:rPr lang="en-US" sz="2810"/>
              <a:t>-e(...), --e{...}, -e(...), -e... kan være ret forvirrende. Det anbefales at læse dokumentationen</a:t>
            </a:r>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756000" y="5078520"/>
            <a:ext cx="6047640" cy="4811040"/>
          </a:xfrm>
          <a:prstGeom prst="rect">
            <a:avLst/>
          </a:prstGeom>
        </p:spPr>
        <p:txBody>
          <a:bodyPr bIns="0" lIns="0" rIns="0" tIns="0" wrap="none"/>
          <a:p>
            <a:r>
              <a:rPr lang="en-US" sz="2810"/>
              <a:t>Co-dependent variables:</a:t>
            </a:r>
            <a:endParaRPr/>
          </a:p>
          <a:p>
            <a:endParaRPr/>
          </a:p>
          <a:p>
            <a:r>
              <a:rPr lang="en-US" sz="2810">
                <a:latin typeface="Courier New"/>
              </a:rPr>
              <a:t>void foo(char *p) {</a:t>
            </a:r>
            <a:endParaRPr/>
          </a:p>
          <a:p>
            <a:r>
              <a:rPr lang="en-US" sz="2810">
                <a:latin typeface="Courier New"/>
              </a:rPr>
              <a:t>  </a:t>
            </a:r>
            <a:r>
              <a:rPr lang="en-US" sz="2810">
                <a:latin typeface="Courier New"/>
              </a:rPr>
              <a:t>bool b = (p!=0);</a:t>
            </a:r>
            <a:endParaRPr/>
          </a:p>
          <a:p>
            <a:r>
              <a:rPr lang="en-US" sz="2810">
                <a:latin typeface="Courier New"/>
              </a:rPr>
              <a:t>  </a:t>
            </a:r>
            <a:r>
              <a:rPr lang="en-US" sz="2810">
                <a:latin typeface="Courier New"/>
              </a:rPr>
              <a:t>if(b)</a:t>
            </a:r>
            <a:endParaRPr/>
          </a:p>
          <a:p>
            <a:r>
              <a:rPr lang="en-US" sz="2810">
                <a:latin typeface="Courier New"/>
              </a:rPr>
              <a:t>    </a:t>
            </a:r>
            <a:r>
              <a:rPr lang="en-US" sz="2810">
                <a:latin typeface="Courier New"/>
              </a:rPr>
              <a:t>*p = 'q'; //warning</a:t>
            </a:r>
            <a:endParaRPr/>
          </a:p>
        </p:txBody>
      </p:sp>
    </p:spTree>
  </p:cSld>
</p:notes>
</file>

<file path=ppt/notesSlides/notesSlide4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1" name="PlaceHolder 1"/>
          <p:cNvSpPr>
            <a:spLocks noGrp="1"/>
          </p:cNvSpPr>
          <p:nvPr>
            <p:ph type="body"/>
          </p:nvPr>
        </p:nvSpPr>
        <p:spPr>
          <a:xfrm>
            <a:off x="756000" y="5078520"/>
            <a:ext cx="6047640" cy="4811040"/>
          </a:xfrm>
          <a:prstGeom prst="rect">
            <a:avLst/>
          </a:prstGeom>
        </p:spPr>
        <p:txBody>
          <a:bodyPr bIns="0" lIns="0" rIns="0" tIns="0" wrap="none"/>
          <a:p>
            <a:r>
              <a:rPr lang="en-US" sz="2810"/>
              <a:t>“</a:t>
            </a:r>
            <a:r>
              <a:rPr lang="en-US" sz="2810"/>
              <a:t>Based on a real story”</a:t>
            </a:r>
            <a:endParaRPr/>
          </a:p>
          <a:p>
            <a:r>
              <a:rPr lang="en-US" sz="2810"/>
              <a:t>Man bør ikke give flexelint-opgaven til en nyansat junior-programmør som ikke kender kodebasen.</a:t>
            </a:r>
            <a:endParaRPr/>
          </a:p>
        </p:txBody>
      </p:sp>
    </p:spTree>
  </p:cSld>
</p:notes>
</file>

<file path=ppt/notesSlides/notesSlide4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756000" y="5078520"/>
            <a:ext cx="6047640" cy="4811040"/>
          </a:xfrm>
          <a:prstGeom prst="rect">
            <a:avLst/>
          </a:prstGeom>
        </p:spPr>
        <p:txBody>
          <a:bodyPr bIns="0" lIns="0" rIns="0" tIns="0" wrap="none"/>
          <a:p>
            <a:r>
              <a:rPr lang="en-US" sz="2810"/>
              <a:t>Flexelint finder tit deciderede fejl I OS headerfiler. Normalt kan man arbejde sig uden om de problemer med passende makro-definitioner, men nogle gange er man nødt til at lade Flexelint arbejde på en tilrettet kopi af headerfilerne.</a:t>
            </a:r>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PlaceHolder 1"/>
          <p:cNvSpPr>
            <a:spLocks noGrp="1"/>
          </p:cNvSpPr>
          <p:nvPr>
            <p:ph type="body"/>
          </p:nvPr>
        </p:nvSpPr>
        <p:spPr>
          <a:xfrm>
            <a:off x="756000" y="5078520"/>
            <a:ext cx="6047640" cy="4811040"/>
          </a:xfrm>
          <a:prstGeom prst="rect">
            <a:avLst/>
          </a:prstGeom>
        </p:spPr>
        <p:txBody>
          <a:bodyPr bIns="0" lIns="0" rIns="0" tIns="0" wrap="none"/>
          <a:p>
            <a:r>
              <a:rPr lang="en-US" sz="2810"/>
              <a:t>Kvaliteten og omfanget varierer ret meget mellem værktøjerne:</a:t>
            </a:r>
            <a:endParaRPr/>
          </a:p>
          <a:p>
            <a:r>
              <a:rPr lang="en-US" sz="2810"/>
              <a:t>Check af OS API arguments</a:t>
            </a:r>
            <a:endParaRPr/>
          </a:p>
          <a:p>
            <a:r>
              <a:rPr lang="en-US" sz="2810"/>
              <a:t>Check af stack buffer overflows</a:t>
            </a:r>
            <a:endParaRPr/>
          </a:p>
          <a:p>
            <a:r>
              <a:rPr lang="en-US" sz="2810"/>
              <a:t>Check af f.eks. semantikken af mutex-operationer</a:t>
            </a:r>
            <a:endParaRPr/>
          </a:p>
          <a:p>
            <a:r>
              <a:rPr lang="en-US" sz="2810"/>
              <a:t>Understøttede platforme</a:t>
            </a:r>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756000" y="5078520"/>
            <a:ext cx="6047640" cy="4811040"/>
          </a:xfrm>
          <a:prstGeom prst="rect">
            <a:avLst/>
          </a:prstGeom>
        </p:spPr>
        <p:txBody>
          <a:bodyPr bIns="0" lIns="0" rIns="0" tIns="0" wrap="none"/>
          <a:p>
            <a:r>
              <a:rPr lang="en-US" sz="2810"/>
              <a:t>“</a:t>
            </a:r>
            <a:r>
              <a:rPr lang="en-US" sz="2810"/>
              <a:t>Static analysis tools” er ikke kun fejlfindsværktøjer. Nogle af værtøjerne har andre formål: lave call graphs, tælle kodelinier, checke coding style, generere dokumentation, ...</a:t>
            </a:r>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756000" y="5078520"/>
            <a:ext cx="6047640" cy="5190480"/>
          </a:xfrm>
          <a:prstGeom prst="rect">
            <a:avLst/>
          </a:prstGeom>
        </p:spPr>
        <p:txBody>
          <a:bodyPr bIns="0" lIns="0" rIns="0" tIns="0" wrap="none"/>
          <a:p>
            <a:r>
              <a:rPr lang="en-US" sz="2810"/>
              <a:t>Compiler warnings er gratis, men mulighederne for at undertrykke warnings præcist er nærmest ikke-eksisterende.</a:t>
            </a:r>
            <a:endParaRPr/>
          </a:p>
          <a:p>
            <a:r>
              <a:rPr lang="en-US" sz="2810"/>
              <a:t>Nogle værktøjer er blot forgyldte “grep”.</a:t>
            </a:r>
            <a:endParaRPr/>
          </a:p>
          <a:p>
            <a:r>
              <a:rPr lang="en-US" sz="2810"/>
              <a:t>Polyspace/klocwork kræver separate servere til at analysere koden, nogle gange i dagevis.</a:t>
            </a:r>
            <a:endParaRPr/>
          </a:p>
          <a:p>
            <a:r>
              <a:rPr lang="en-US" sz="2810"/>
              <a:t>Nogle (f.eks. CodeAdvisor) kan lave hvadsomhelst / er ekstrem konfigurerbar, men man skal lave hovedarbejdet selv.</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9040"/>
            <a:ext cx="9071640" cy="2091600"/>
          </a:xfrm>
          <a:prstGeom prst="rect">
            <a:avLst/>
          </a:prstGeom>
        </p:spPr>
        <p:txBody>
          <a:bodyPr bIns="0" lIns="0" rIns="0" tIns="0" wrap="none"/>
          <a:p>
            <a:endParaRPr/>
          </a:p>
        </p:txBody>
      </p:sp>
      <p:sp>
        <p:nvSpPr>
          <p:cNvPr id="28" name="PlaceHolder 3"/>
          <p:cNvSpPr>
            <a:spLocks noGrp="1"/>
          </p:cNvSpPr>
          <p:nvPr>
            <p:ph type="body"/>
          </p:nvPr>
        </p:nvSpPr>
        <p:spPr>
          <a:xfrm>
            <a:off x="504000" y="4059000"/>
            <a:ext cx="9071640" cy="20916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31" name="PlaceHolder 3"/>
          <p:cNvSpPr>
            <a:spLocks noGrp="1"/>
          </p:cNvSpPr>
          <p:nvPr>
            <p:ph type="body"/>
          </p:nvPr>
        </p:nvSpPr>
        <p:spPr>
          <a:xfrm>
            <a:off x="5151960" y="1769040"/>
            <a:ext cx="4426560" cy="2091600"/>
          </a:xfrm>
          <a:prstGeom prst="rect">
            <a:avLst/>
          </a:prstGeom>
        </p:spPr>
        <p:txBody>
          <a:bodyPr bIns="0" lIns="0" rIns="0" tIns="0" wrap="none"/>
          <a:p>
            <a:endParaRPr/>
          </a:p>
        </p:txBody>
      </p:sp>
      <p:sp>
        <p:nvSpPr>
          <p:cNvPr id="32" name="PlaceHolder 4"/>
          <p:cNvSpPr>
            <a:spLocks noGrp="1"/>
          </p:cNvSpPr>
          <p:nvPr>
            <p:ph type="body"/>
          </p:nvPr>
        </p:nvSpPr>
        <p:spPr>
          <a:xfrm>
            <a:off x="5151960" y="4059000"/>
            <a:ext cx="4426560" cy="2091600"/>
          </a:xfrm>
          <a:prstGeom prst="rect">
            <a:avLst/>
          </a:prstGeom>
        </p:spPr>
        <p:txBody>
          <a:bodyPr bIns="0" lIns="0" rIns="0" tIns="0" wrap="none"/>
          <a:p>
            <a:endParaRPr/>
          </a:p>
        </p:txBody>
      </p:sp>
      <p:sp>
        <p:nvSpPr>
          <p:cNvPr id="33" name="PlaceHolder 5"/>
          <p:cNvSpPr>
            <a:spLocks noGrp="1"/>
          </p:cNvSpPr>
          <p:nvPr>
            <p:ph type="body"/>
          </p:nvPr>
        </p:nvSpPr>
        <p:spPr>
          <a:xfrm>
            <a:off x="504000" y="4059000"/>
            <a:ext cx="4426560" cy="20916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36" name="PlaceHolder 3"/>
          <p:cNvSpPr>
            <a:spLocks noGrp="1"/>
          </p:cNvSpPr>
          <p:nvPr>
            <p:ph type="body"/>
          </p:nvPr>
        </p:nvSpPr>
        <p:spPr>
          <a:xfrm>
            <a:off x="5151960" y="1769040"/>
            <a:ext cx="4426560" cy="20916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43" name="PlaceHolder 2"/>
          <p:cNvSpPr>
            <a:spLocks noGrp="1"/>
          </p:cNvSpPr>
          <p:nvPr>
            <p:ph type="subTitle"/>
          </p:nvPr>
        </p:nvSpPr>
        <p:spPr>
          <a:xfrm>
            <a:off x="504000" y="1769040"/>
            <a:ext cx="9071640" cy="438516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45" name="PlaceHolder 2"/>
          <p:cNvSpPr>
            <a:spLocks noGrp="1"/>
          </p:cNvSpPr>
          <p:nvPr>
            <p:ph type="body"/>
          </p:nvPr>
        </p:nvSpPr>
        <p:spPr>
          <a:xfrm>
            <a:off x="504000" y="1769040"/>
            <a:ext cx="9071640" cy="43851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47" name="PlaceHolder 2"/>
          <p:cNvSpPr>
            <a:spLocks noGrp="1"/>
          </p:cNvSpPr>
          <p:nvPr>
            <p:ph type="body"/>
          </p:nvPr>
        </p:nvSpPr>
        <p:spPr>
          <a:xfrm>
            <a:off x="504000" y="1769040"/>
            <a:ext cx="4426560" cy="4385160"/>
          </a:xfrm>
          <a:prstGeom prst="rect">
            <a:avLst/>
          </a:prstGeom>
        </p:spPr>
        <p:txBody>
          <a:bodyPr bIns="0" lIns="0" rIns="0" tIns="0" wrap="none"/>
          <a:p>
            <a:endParaRPr/>
          </a:p>
        </p:txBody>
      </p:sp>
      <p:sp>
        <p:nvSpPr>
          <p:cNvPr id="48" name="PlaceHolder 3"/>
          <p:cNvSpPr>
            <a:spLocks noGrp="1"/>
          </p:cNvSpPr>
          <p:nvPr>
            <p:ph type="body"/>
          </p:nvPr>
        </p:nvSpPr>
        <p:spPr>
          <a:xfrm>
            <a:off x="5151960" y="1769040"/>
            <a:ext cx="4426560" cy="43851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301320"/>
            <a:ext cx="9071640" cy="58525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52"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53" name="PlaceHolder 3"/>
          <p:cNvSpPr>
            <a:spLocks noGrp="1"/>
          </p:cNvSpPr>
          <p:nvPr>
            <p:ph type="body"/>
          </p:nvPr>
        </p:nvSpPr>
        <p:spPr>
          <a:xfrm>
            <a:off x="504000" y="4059000"/>
            <a:ext cx="4426560" cy="2091600"/>
          </a:xfrm>
          <a:prstGeom prst="rect">
            <a:avLst/>
          </a:prstGeom>
        </p:spPr>
        <p:txBody>
          <a:bodyPr bIns="0" lIns="0" rIns="0" tIns="0" wrap="none"/>
          <a:p>
            <a:endParaRPr/>
          </a:p>
        </p:txBody>
      </p:sp>
      <p:sp>
        <p:nvSpPr>
          <p:cNvPr id="54" name="PlaceHolder 4"/>
          <p:cNvSpPr>
            <a:spLocks noGrp="1"/>
          </p:cNvSpPr>
          <p:nvPr>
            <p:ph type="body"/>
          </p:nvPr>
        </p:nvSpPr>
        <p:spPr>
          <a:xfrm>
            <a:off x="5151960" y="1769040"/>
            <a:ext cx="4426560" cy="43851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769040"/>
            <a:ext cx="9071640" cy="438516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56" name="PlaceHolder 2"/>
          <p:cNvSpPr>
            <a:spLocks noGrp="1"/>
          </p:cNvSpPr>
          <p:nvPr>
            <p:ph type="body"/>
          </p:nvPr>
        </p:nvSpPr>
        <p:spPr>
          <a:xfrm>
            <a:off x="504000" y="1769040"/>
            <a:ext cx="4426560" cy="4385160"/>
          </a:xfrm>
          <a:prstGeom prst="rect">
            <a:avLst/>
          </a:prstGeom>
        </p:spPr>
        <p:txBody>
          <a:bodyPr bIns="0" lIns="0" rIns="0" tIns="0" wrap="none"/>
          <a:p>
            <a:endParaRPr/>
          </a:p>
        </p:txBody>
      </p:sp>
      <p:sp>
        <p:nvSpPr>
          <p:cNvPr id="57" name="PlaceHolder 3"/>
          <p:cNvSpPr>
            <a:spLocks noGrp="1"/>
          </p:cNvSpPr>
          <p:nvPr>
            <p:ph type="body"/>
          </p:nvPr>
        </p:nvSpPr>
        <p:spPr>
          <a:xfrm>
            <a:off x="5151960" y="1769040"/>
            <a:ext cx="4426560" cy="2091600"/>
          </a:xfrm>
          <a:prstGeom prst="rect">
            <a:avLst/>
          </a:prstGeom>
        </p:spPr>
        <p:txBody>
          <a:bodyPr bIns="0" lIns="0" rIns="0" tIns="0" wrap="none"/>
          <a:p>
            <a:endParaRPr/>
          </a:p>
        </p:txBody>
      </p:sp>
      <p:sp>
        <p:nvSpPr>
          <p:cNvPr id="58" name="PlaceHolder 4"/>
          <p:cNvSpPr>
            <a:spLocks noGrp="1"/>
          </p:cNvSpPr>
          <p:nvPr>
            <p:ph type="body"/>
          </p:nvPr>
        </p:nvSpPr>
        <p:spPr>
          <a:xfrm>
            <a:off x="5151960" y="4059000"/>
            <a:ext cx="4426560" cy="20916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0"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61" name="PlaceHolder 3"/>
          <p:cNvSpPr>
            <a:spLocks noGrp="1"/>
          </p:cNvSpPr>
          <p:nvPr>
            <p:ph type="body"/>
          </p:nvPr>
        </p:nvSpPr>
        <p:spPr>
          <a:xfrm>
            <a:off x="5151960" y="1769040"/>
            <a:ext cx="4426560" cy="2091600"/>
          </a:xfrm>
          <a:prstGeom prst="rect">
            <a:avLst/>
          </a:prstGeom>
        </p:spPr>
        <p:txBody>
          <a:bodyPr bIns="0" lIns="0" rIns="0" tIns="0" wrap="none"/>
          <a:p>
            <a:endParaRPr/>
          </a:p>
        </p:txBody>
      </p:sp>
      <p:sp>
        <p:nvSpPr>
          <p:cNvPr id="62" name="PlaceHolder 4"/>
          <p:cNvSpPr>
            <a:spLocks noGrp="1"/>
          </p:cNvSpPr>
          <p:nvPr>
            <p:ph type="body"/>
          </p:nvPr>
        </p:nvSpPr>
        <p:spPr>
          <a:xfrm>
            <a:off x="504000" y="4059000"/>
            <a:ext cx="9070920" cy="20916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4" name="PlaceHolder 2"/>
          <p:cNvSpPr>
            <a:spLocks noGrp="1"/>
          </p:cNvSpPr>
          <p:nvPr>
            <p:ph type="body"/>
          </p:nvPr>
        </p:nvSpPr>
        <p:spPr>
          <a:xfrm>
            <a:off x="504000" y="1769040"/>
            <a:ext cx="9071640" cy="2091600"/>
          </a:xfrm>
          <a:prstGeom prst="rect">
            <a:avLst/>
          </a:prstGeom>
        </p:spPr>
        <p:txBody>
          <a:bodyPr bIns="0" lIns="0" rIns="0" tIns="0" wrap="none"/>
          <a:p>
            <a:endParaRPr/>
          </a:p>
        </p:txBody>
      </p:sp>
      <p:sp>
        <p:nvSpPr>
          <p:cNvPr id="65" name="PlaceHolder 3"/>
          <p:cNvSpPr>
            <a:spLocks noGrp="1"/>
          </p:cNvSpPr>
          <p:nvPr>
            <p:ph type="body"/>
          </p:nvPr>
        </p:nvSpPr>
        <p:spPr>
          <a:xfrm>
            <a:off x="504000" y="4059000"/>
            <a:ext cx="9071640" cy="20916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7"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68" name="PlaceHolder 3"/>
          <p:cNvSpPr>
            <a:spLocks noGrp="1"/>
          </p:cNvSpPr>
          <p:nvPr>
            <p:ph type="body"/>
          </p:nvPr>
        </p:nvSpPr>
        <p:spPr>
          <a:xfrm>
            <a:off x="5151960" y="1769040"/>
            <a:ext cx="4426560" cy="2091600"/>
          </a:xfrm>
          <a:prstGeom prst="rect">
            <a:avLst/>
          </a:prstGeom>
        </p:spPr>
        <p:txBody>
          <a:bodyPr bIns="0" lIns="0" rIns="0" tIns="0" wrap="none"/>
          <a:p>
            <a:endParaRPr/>
          </a:p>
        </p:txBody>
      </p:sp>
      <p:sp>
        <p:nvSpPr>
          <p:cNvPr id="69" name="PlaceHolder 4"/>
          <p:cNvSpPr>
            <a:spLocks noGrp="1"/>
          </p:cNvSpPr>
          <p:nvPr>
            <p:ph type="body"/>
          </p:nvPr>
        </p:nvSpPr>
        <p:spPr>
          <a:xfrm>
            <a:off x="5151960" y="4059000"/>
            <a:ext cx="4426560" cy="2091600"/>
          </a:xfrm>
          <a:prstGeom prst="rect">
            <a:avLst/>
          </a:prstGeom>
        </p:spPr>
        <p:txBody>
          <a:bodyPr bIns="0" lIns="0" rIns="0" tIns="0" wrap="none"/>
          <a:p>
            <a:endParaRPr/>
          </a:p>
        </p:txBody>
      </p:sp>
      <p:sp>
        <p:nvSpPr>
          <p:cNvPr id="70" name="PlaceHolder 5"/>
          <p:cNvSpPr>
            <a:spLocks noGrp="1"/>
          </p:cNvSpPr>
          <p:nvPr>
            <p:ph type="body"/>
          </p:nvPr>
        </p:nvSpPr>
        <p:spPr>
          <a:xfrm>
            <a:off x="504000" y="4059000"/>
            <a:ext cx="4426560" cy="20916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72"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73" name="PlaceHolder 3"/>
          <p:cNvSpPr>
            <a:spLocks noGrp="1"/>
          </p:cNvSpPr>
          <p:nvPr>
            <p:ph type="body"/>
          </p:nvPr>
        </p:nvSpPr>
        <p:spPr>
          <a:xfrm>
            <a:off x="5151960" y="1769040"/>
            <a:ext cx="4426560" cy="209160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9040"/>
            <a:ext cx="9071640" cy="43851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9040"/>
            <a:ext cx="4426560" cy="4385160"/>
          </a:xfrm>
          <a:prstGeom prst="rect">
            <a:avLst/>
          </a:prstGeom>
        </p:spPr>
        <p:txBody>
          <a:bodyPr bIns="0" lIns="0" rIns="0" tIns="0" wrap="none"/>
          <a:p>
            <a:endParaRPr/>
          </a:p>
        </p:txBody>
      </p:sp>
      <p:sp>
        <p:nvSpPr>
          <p:cNvPr id="11" name="PlaceHolder 3"/>
          <p:cNvSpPr>
            <a:spLocks noGrp="1"/>
          </p:cNvSpPr>
          <p:nvPr>
            <p:ph type="body"/>
          </p:nvPr>
        </p:nvSpPr>
        <p:spPr>
          <a:xfrm>
            <a:off x="5151960" y="1769040"/>
            <a:ext cx="4426560" cy="43851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5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16" name="PlaceHolder 3"/>
          <p:cNvSpPr>
            <a:spLocks noGrp="1"/>
          </p:cNvSpPr>
          <p:nvPr>
            <p:ph type="body"/>
          </p:nvPr>
        </p:nvSpPr>
        <p:spPr>
          <a:xfrm>
            <a:off x="504000" y="4059000"/>
            <a:ext cx="4426560" cy="2091600"/>
          </a:xfrm>
          <a:prstGeom prst="rect">
            <a:avLst/>
          </a:prstGeom>
        </p:spPr>
        <p:txBody>
          <a:bodyPr bIns="0" lIns="0" rIns="0" tIns="0" wrap="none"/>
          <a:p>
            <a:endParaRPr/>
          </a:p>
        </p:txBody>
      </p:sp>
      <p:sp>
        <p:nvSpPr>
          <p:cNvPr id="17" name="PlaceHolder 4"/>
          <p:cNvSpPr>
            <a:spLocks noGrp="1"/>
          </p:cNvSpPr>
          <p:nvPr>
            <p:ph type="body"/>
          </p:nvPr>
        </p:nvSpPr>
        <p:spPr>
          <a:xfrm>
            <a:off x="5151960" y="1769040"/>
            <a:ext cx="4426560" cy="43851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9040"/>
            <a:ext cx="4426560" cy="4385160"/>
          </a:xfrm>
          <a:prstGeom prst="rect">
            <a:avLst/>
          </a:prstGeom>
        </p:spPr>
        <p:txBody>
          <a:bodyPr bIns="0" lIns="0" rIns="0" tIns="0" wrap="none"/>
          <a:p>
            <a:endParaRPr/>
          </a:p>
        </p:txBody>
      </p:sp>
      <p:sp>
        <p:nvSpPr>
          <p:cNvPr id="20" name="PlaceHolder 3"/>
          <p:cNvSpPr>
            <a:spLocks noGrp="1"/>
          </p:cNvSpPr>
          <p:nvPr>
            <p:ph type="body"/>
          </p:nvPr>
        </p:nvSpPr>
        <p:spPr>
          <a:xfrm>
            <a:off x="5151960" y="1769040"/>
            <a:ext cx="4426560" cy="2091600"/>
          </a:xfrm>
          <a:prstGeom prst="rect">
            <a:avLst/>
          </a:prstGeom>
        </p:spPr>
        <p:txBody>
          <a:bodyPr bIns="0" lIns="0" rIns="0" tIns="0" wrap="none"/>
          <a:p>
            <a:endParaRPr/>
          </a:p>
        </p:txBody>
      </p:sp>
      <p:sp>
        <p:nvSpPr>
          <p:cNvPr id="21" name="PlaceHolder 4"/>
          <p:cNvSpPr>
            <a:spLocks noGrp="1"/>
          </p:cNvSpPr>
          <p:nvPr>
            <p:ph type="body"/>
          </p:nvPr>
        </p:nvSpPr>
        <p:spPr>
          <a:xfrm>
            <a:off x="5151960" y="4059000"/>
            <a:ext cx="4426560" cy="20916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9040"/>
            <a:ext cx="4426560" cy="2091600"/>
          </a:xfrm>
          <a:prstGeom prst="rect">
            <a:avLst/>
          </a:prstGeom>
        </p:spPr>
        <p:txBody>
          <a:bodyPr bIns="0" lIns="0" rIns="0" tIns="0" wrap="none"/>
          <a:p>
            <a:endParaRPr/>
          </a:p>
        </p:txBody>
      </p:sp>
      <p:sp>
        <p:nvSpPr>
          <p:cNvPr id="24" name="PlaceHolder 3"/>
          <p:cNvSpPr>
            <a:spLocks noGrp="1"/>
          </p:cNvSpPr>
          <p:nvPr>
            <p:ph type="body"/>
          </p:nvPr>
        </p:nvSpPr>
        <p:spPr>
          <a:xfrm>
            <a:off x="5151960" y="1769040"/>
            <a:ext cx="4426560" cy="2091600"/>
          </a:xfrm>
          <a:prstGeom prst="rect">
            <a:avLst/>
          </a:prstGeom>
        </p:spPr>
        <p:txBody>
          <a:bodyPr bIns="0" lIns="0" rIns="0" tIns="0" wrap="none"/>
          <a:p>
            <a:endParaRPr/>
          </a:p>
        </p:txBody>
      </p:sp>
      <p:sp>
        <p:nvSpPr>
          <p:cNvPr id="25" name="PlaceHolder 4"/>
          <p:cNvSpPr>
            <a:spLocks noGrp="1"/>
          </p:cNvSpPr>
          <p:nvPr>
            <p:ph type="body"/>
          </p:nvPr>
        </p:nvSpPr>
        <p:spPr>
          <a:xfrm>
            <a:off x="504000" y="4059000"/>
            <a:ext cx="9070920" cy="20916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80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 name="PlaceHolder 5"/>
          <p:cNvSpPr>
            <a:spLocks noGrp="1"/>
          </p:cNvSpPr>
          <p:nvPr>
            <p:ph type="sldNum"/>
          </p:nvPr>
        </p:nvSpPr>
        <p:spPr>
          <a:xfrm>
            <a:off x="7227360" y="6887160"/>
            <a:ext cx="2348280" cy="521280"/>
          </a:xfrm>
          <a:prstGeom prst="rect">
            <a:avLst/>
          </a:prstGeom>
        </p:spPr>
        <p:txBody>
          <a:bodyPr bIns="0" lIns="0" rIns="0" tIns="0" wrap="none"/>
          <a:p>
            <a:pPr algn="r"/>
            <a:fld id="{C059D518-B66C-40CF-B025-20D552836FBA}"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000080"/>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38" name="PlaceHolder 2"/>
          <p:cNvSpPr>
            <a:spLocks noGrp="1"/>
          </p:cNvSpPr>
          <p:nvPr>
            <p:ph type="body"/>
          </p:nvPr>
        </p:nvSpPr>
        <p:spPr>
          <a:xfrm>
            <a:off x="504000" y="1769040"/>
            <a:ext cx="9071640" cy="438480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
        <p:nvSpPr>
          <p:cNvPr id="39"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40"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1" name="PlaceHolder 5"/>
          <p:cNvSpPr>
            <a:spLocks noGrp="1"/>
          </p:cNvSpPr>
          <p:nvPr>
            <p:ph type="sldNum"/>
          </p:nvPr>
        </p:nvSpPr>
        <p:spPr>
          <a:xfrm>
            <a:off x="7227360" y="6887160"/>
            <a:ext cx="2348280" cy="521280"/>
          </a:xfrm>
          <a:prstGeom prst="rect">
            <a:avLst/>
          </a:prstGeom>
        </p:spPr>
        <p:txBody>
          <a:bodyPr bIns="0" lIns="0" rIns="0" tIns="0" wrap="none"/>
          <a:p>
            <a:pPr algn="r"/>
            <a:fld id="{455571B6-9939-4576-BE7D-31C929B07009}"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4.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6.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504000" y="301320"/>
            <a:ext cx="9071640" cy="1262160"/>
          </a:xfrm>
          <a:prstGeom prst="rect">
            <a:avLst/>
          </a:prstGeom>
        </p:spPr>
        <p:txBody>
          <a:bodyPr anchor="ctr" bIns="0" lIns="0" rIns="0" tIns="0" wrap="none"/>
          <a:p>
            <a:pPr algn="ctr"/>
            <a:r>
              <a:rPr lang="en-US"/>
              <a:t>FlexeLint</a:t>
            </a:r>
            <a:endParaRPr/>
          </a:p>
        </p:txBody>
      </p:sp>
      <p:sp>
        <p:nvSpPr>
          <p:cNvPr id="80" name="TextShape 2"/>
          <p:cNvSpPr txBox="1"/>
          <p:nvPr/>
        </p:nvSpPr>
        <p:spPr>
          <a:xfrm>
            <a:off x="504000" y="1769040"/>
            <a:ext cx="9071640" cy="1888560"/>
          </a:xfrm>
          <a:prstGeom prst="rect">
            <a:avLst/>
          </a:prstGeom>
        </p:spPr>
        <p:txBody>
          <a:bodyPr anchor="ctr" bIns="0" lIns="0" rIns="0" tIns="0" wrap="none"/>
          <a:p>
            <a:pPr algn="ctr"/>
            <a:r>
              <a:rPr lang="en-US" sz="3200"/>
              <a:t>Kort introduktion til FlexeLint statisk source code analyse</a:t>
            </a:r>
            <a:endParaRPr/>
          </a:p>
          <a:p>
            <a:pPr algn="ctr"/>
            <a:endParaRPr/>
          </a:p>
          <a:p>
            <a:pPr algn="ctr"/>
            <a:r>
              <a:rPr lang="en-US" sz="2600"/>
              <a:t>Af Ivan Skytte Jørgensen</a:t>
            </a:r>
            <a:endParaRPr/>
          </a:p>
        </p:txBody>
      </p:sp>
      <p:pic>
        <p:nvPicPr>
          <p:cNvPr descr="" id="81" name=""/>
          <p:cNvPicPr/>
          <p:nvPr/>
        </p:nvPicPr>
        <p:blipFill>
          <a:blip r:embed="rId1"/>
          <a:stretch>
            <a:fillRect/>
          </a:stretch>
        </p:blipFill>
        <p:spPr>
          <a:xfrm>
            <a:off x="1916280" y="3844080"/>
            <a:ext cx="6348600" cy="3174120"/>
          </a:xfrm>
          <a:prstGeom prst="rect">
            <a:avLst/>
          </a:prstGeom>
        </p:spPr>
      </p:pic>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504000" y="301320"/>
            <a:ext cx="9071640" cy="1262160"/>
          </a:xfrm>
          <a:prstGeom prst="rect">
            <a:avLst/>
          </a:prstGeom>
        </p:spPr>
        <p:txBody>
          <a:bodyPr anchor="ctr" bIns="0" lIns="0" rIns="0" tIns="0" wrap="none"/>
          <a:p>
            <a:pPr algn="ctr"/>
            <a:r>
              <a:rPr lang="en-US"/>
              <a:t>Forventninger (1)</a:t>
            </a:r>
            <a:endParaRPr/>
          </a:p>
        </p:txBody>
      </p:sp>
      <p:sp>
        <p:nvSpPr>
          <p:cNvPr id="98" name="TextShape 2"/>
          <p:cNvSpPr txBox="1"/>
          <p:nvPr/>
        </p:nvSpPr>
        <p:spPr>
          <a:xfrm>
            <a:off x="504000" y="1769040"/>
            <a:ext cx="9071640" cy="1431360"/>
          </a:xfrm>
          <a:prstGeom prst="rect">
            <a:avLst/>
          </a:prstGeom>
        </p:spPr>
        <p:txBody>
          <a:bodyPr bIns="0" lIns="0" rIns="0" tIns="0" wrap="none"/>
          <a:p>
            <a:pPr>
              <a:buSzPct val="25000"/>
              <a:buFont typeface="StarSymbol"/>
              <a:buChar char=""/>
            </a:pPr>
            <a:r>
              <a:rPr lang="en-US"/>
              <a:t>Forkerte forventninger:</a:t>
            </a:r>
            <a:endParaRPr/>
          </a:p>
        </p:txBody>
      </p:sp>
      <p:sp>
        <p:nvSpPr>
          <p:cNvPr id="99" name="CustomShape 3"/>
          <p:cNvSpPr/>
          <p:nvPr/>
        </p:nvSpPr>
        <p:spPr>
          <a:xfrm>
            <a:off x="914400" y="2743200"/>
            <a:ext cx="914400" cy="1143000"/>
          </a:xfrm>
          <a:prstGeom prst="flowChartDocument">
            <a:avLst/>
          </a:prstGeom>
          <a:solidFill>
            <a:srgbClr val="cfe7f5"/>
          </a:solidFill>
          <a:ln>
            <a:solidFill>
              <a:srgbClr val="808080"/>
            </a:solidFill>
          </a:ln>
        </p:spPr>
      </p:sp>
      <p:sp>
        <p:nvSpPr>
          <p:cNvPr id="100" name="CustomShape 4"/>
          <p:cNvSpPr/>
          <p:nvPr/>
        </p:nvSpPr>
        <p:spPr>
          <a:xfrm>
            <a:off x="8001000" y="2743200"/>
            <a:ext cx="914400" cy="1143000"/>
          </a:xfrm>
          <a:prstGeom prst="flowChartDocument">
            <a:avLst/>
          </a:prstGeom>
          <a:solidFill>
            <a:srgbClr val="cfe7f5"/>
          </a:solidFill>
          <a:ln>
            <a:solidFill>
              <a:srgbClr val="808080"/>
            </a:solidFill>
          </a:ln>
        </p:spPr>
      </p:sp>
      <p:sp>
        <p:nvSpPr>
          <p:cNvPr id="101" name="TextShape 5"/>
          <p:cNvSpPr txBox="1"/>
          <p:nvPr/>
        </p:nvSpPr>
        <p:spPr>
          <a:xfrm>
            <a:off x="454680" y="4114800"/>
            <a:ext cx="2853720" cy="402840"/>
          </a:xfrm>
          <a:prstGeom prst="rect">
            <a:avLst/>
          </a:prstGeom>
        </p:spPr>
        <p:txBody>
          <a:bodyPr bIns="45000" lIns="90000" rIns="90000" tIns="45000" wrap="none"/>
          <a:p>
            <a:r>
              <a:rPr lang="en-US" sz="2200"/>
              <a:t>Fejlbehæftet program</a:t>
            </a:r>
            <a:endParaRPr/>
          </a:p>
        </p:txBody>
      </p:sp>
      <p:sp>
        <p:nvSpPr>
          <p:cNvPr id="102" name="TextShape 6"/>
          <p:cNvSpPr txBox="1"/>
          <p:nvPr/>
        </p:nvSpPr>
        <p:spPr>
          <a:xfrm>
            <a:off x="7443720" y="4114800"/>
            <a:ext cx="2061360" cy="402840"/>
          </a:xfrm>
          <a:prstGeom prst="rect">
            <a:avLst/>
          </a:prstGeom>
        </p:spPr>
        <p:txBody>
          <a:bodyPr bIns="45000" lIns="90000" rIns="90000" tIns="45000" wrap="none"/>
          <a:p>
            <a:r>
              <a:rPr lang="en-US" sz="2200"/>
              <a:t>Fejlfrit program</a:t>
            </a:r>
            <a:endParaRPr/>
          </a:p>
        </p:txBody>
      </p:sp>
      <p:sp>
        <p:nvSpPr>
          <p:cNvPr id="103" name="CustomShape 7"/>
          <p:cNvSpPr/>
          <p:nvPr/>
        </p:nvSpPr>
        <p:spPr>
          <a:xfrm>
            <a:off x="4343400" y="2743200"/>
            <a:ext cx="1143000" cy="1143000"/>
          </a:xfrm>
          <a:prstGeom prst="cube">
            <a:avLst>
              <a:gd fmla="val 5400" name="adj"/>
            </a:avLst>
          </a:prstGeom>
          <a:solidFill>
            <a:srgbClr val="cfe7f5"/>
          </a:solidFill>
          <a:ln>
            <a:solidFill>
              <a:srgbClr val="808080"/>
            </a:solidFill>
          </a:ln>
        </p:spPr>
      </p:sp>
      <p:sp>
        <p:nvSpPr>
          <p:cNvPr id="104" name="TextShape 8"/>
          <p:cNvSpPr txBox="1"/>
          <p:nvPr/>
        </p:nvSpPr>
        <p:spPr>
          <a:xfrm>
            <a:off x="4264920" y="4114800"/>
            <a:ext cx="1314720" cy="402840"/>
          </a:xfrm>
          <a:prstGeom prst="rect">
            <a:avLst/>
          </a:prstGeom>
        </p:spPr>
        <p:txBody>
          <a:bodyPr bIns="45000" lIns="90000" rIns="90000" tIns="45000" wrap="none"/>
          <a:p>
            <a:r>
              <a:rPr lang="en-US" sz="2200"/>
              <a:t>FlexeLint</a:t>
            </a:r>
            <a:endParaRPr/>
          </a:p>
        </p:txBody>
      </p:sp>
      <p:sp>
        <p:nvSpPr>
          <p:cNvPr id="105" name="Line 9"/>
          <p:cNvSpPr/>
          <p:nvPr/>
        </p:nvSpPr>
        <p:spPr>
          <a:xfrm>
            <a:off x="2286000" y="3200400"/>
            <a:ext cx="1600200" cy="0"/>
          </a:xfrm>
          <a:prstGeom prst="line">
            <a:avLst/>
          </a:prstGeom>
          <a:ln w="73080">
            <a:solidFill>
              <a:srgbClr val="ffff00"/>
            </a:solidFill>
            <a:round/>
            <a:tailEnd len="med" type="triangle" w="med"/>
          </a:ln>
        </p:spPr>
      </p:sp>
      <p:sp>
        <p:nvSpPr>
          <p:cNvPr id="106" name="Line 10"/>
          <p:cNvSpPr/>
          <p:nvPr/>
        </p:nvSpPr>
        <p:spPr>
          <a:xfrm>
            <a:off x="5943600" y="3200400"/>
            <a:ext cx="1600200" cy="0"/>
          </a:xfrm>
          <a:prstGeom prst="line">
            <a:avLst/>
          </a:prstGeom>
          <a:ln w="73080">
            <a:solidFill>
              <a:srgbClr val="ffff00"/>
            </a:solidFill>
            <a:round/>
            <a:tailEnd len="med" type="triangle" w="med"/>
          </a:ln>
        </p:spPr>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504000" y="301320"/>
            <a:ext cx="9071640" cy="1262160"/>
          </a:xfrm>
          <a:prstGeom prst="rect">
            <a:avLst/>
          </a:prstGeom>
        </p:spPr>
        <p:txBody>
          <a:bodyPr anchor="ctr" bIns="0" lIns="0" rIns="0" tIns="0" wrap="none"/>
          <a:p>
            <a:pPr algn="ctr"/>
            <a:r>
              <a:rPr lang="en-US"/>
              <a:t>Forventninger (2)</a:t>
            </a:r>
            <a:endParaRPr/>
          </a:p>
        </p:txBody>
      </p:sp>
      <p:sp>
        <p:nvSpPr>
          <p:cNvPr id="108" name="TextShape 2"/>
          <p:cNvSpPr txBox="1"/>
          <p:nvPr/>
        </p:nvSpPr>
        <p:spPr>
          <a:xfrm>
            <a:off x="504000" y="1769040"/>
            <a:ext cx="9071640" cy="1431360"/>
          </a:xfrm>
          <a:prstGeom prst="rect">
            <a:avLst/>
          </a:prstGeom>
        </p:spPr>
        <p:txBody>
          <a:bodyPr bIns="0" lIns="0" rIns="0" tIns="0" wrap="none"/>
          <a:p>
            <a:pPr>
              <a:buSzPct val="25000"/>
              <a:buFont typeface="StarSymbol"/>
              <a:buChar char=""/>
            </a:pPr>
            <a:r>
              <a:rPr lang="en-US"/>
              <a:t>Rigtige forventninger:</a:t>
            </a:r>
            <a:endParaRPr/>
          </a:p>
        </p:txBody>
      </p:sp>
      <p:sp>
        <p:nvSpPr>
          <p:cNvPr id="109" name="TextShape 3"/>
          <p:cNvSpPr txBox="1"/>
          <p:nvPr/>
        </p:nvSpPr>
        <p:spPr>
          <a:xfrm>
            <a:off x="454680" y="4114800"/>
            <a:ext cx="1811520" cy="402840"/>
          </a:xfrm>
          <a:prstGeom prst="rect">
            <a:avLst/>
          </a:prstGeom>
        </p:spPr>
        <p:txBody>
          <a:bodyPr bIns="45000" lIns="90000" rIns="90000" tIns="45000" wrap="none"/>
          <a:p>
            <a:r>
              <a:rPr lang="en-US" sz="2200"/>
              <a:t>Glad udvikler</a:t>
            </a:r>
            <a:endParaRPr/>
          </a:p>
        </p:txBody>
      </p:sp>
      <p:sp>
        <p:nvSpPr>
          <p:cNvPr id="110" name="TextShape 4"/>
          <p:cNvSpPr txBox="1"/>
          <p:nvPr/>
        </p:nvSpPr>
        <p:spPr>
          <a:xfrm>
            <a:off x="7443720" y="4114800"/>
            <a:ext cx="2419560" cy="402840"/>
          </a:xfrm>
          <a:prstGeom prst="rect">
            <a:avLst/>
          </a:prstGeom>
        </p:spPr>
        <p:txBody>
          <a:bodyPr bIns="45000" lIns="90000" rIns="90000" tIns="45000" wrap="none"/>
          <a:p>
            <a:r>
              <a:rPr lang="en-US" sz="2200"/>
              <a:t>Realistisk udvikler</a:t>
            </a:r>
            <a:endParaRPr/>
          </a:p>
        </p:txBody>
      </p:sp>
      <p:sp>
        <p:nvSpPr>
          <p:cNvPr id="111" name="CustomShape 5"/>
          <p:cNvSpPr/>
          <p:nvPr/>
        </p:nvSpPr>
        <p:spPr>
          <a:xfrm>
            <a:off x="4343400" y="2743200"/>
            <a:ext cx="1143000" cy="1143000"/>
          </a:xfrm>
          <a:prstGeom prst="cube">
            <a:avLst>
              <a:gd fmla="val 5400" name="adj"/>
            </a:avLst>
          </a:prstGeom>
          <a:solidFill>
            <a:srgbClr val="cfe7f5"/>
          </a:solidFill>
          <a:ln>
            <a:solidFill>
              <a:srgbClr val="808080"/>
            </a:solidFill>
          </a:ln>
        </p:spPr>
      </p:sp>
      <p:sp>
        <p:nvSpPr>
          <p:cNvPr id="112" name="TextShape 6"/>
          <p:cNvSpPr txBox="1"/>
          <p:nvPr/>
        </p:nvSpPr>
        <p:spPr>
          <a:xfrm>
            <a:off x="4264920" y="4114800"/>
            <a:ext cx="1314720" cy="402840"/>
          </a:xfrm>
          <a:prstGeom prst="rect">
            <a:avLst/>
          </a:prstGeom>
        </p:spPr>
        <p:txBody>
          <a:bodyPr bIns="45000" lIns="90000" rIns="90000" tIns="45000" wrap="none"/>
          <a:p>
            <a:r>
              <a:rPr lang="en-US" sz="2200"/>
              <a:t>FlexeLint</a:t>
            </a:r>
            <a:endParaRPr/>
          </a:p>
        </p:txBody>
      </p:sp>
      <p:sp>
        <p:nvSpPr>
          <p:cNvPr id="113" name="Line 7"/>
          <p:cNvSpPr/>
          <p:nvPr/>
        </p:nvSpPr>
        <p:spPr>
          <a:xfrm>
            <a:off x="2286000" y="3200400"/>
            <a:ext cx="1600200" cy="0"/>
          </a:xfrm>
          <a:prstGeom prst="line">
            <a:avLst/>
          </a:prstGeom>
          <a:ln w="73080">
            <a:solidFill>
              <a:srgbClr val="ffff00"/>
            </a:solidFill>
            <a:round/>
            <a:tailEnd len="med" type="triangle" w="med"/>
          </a:ln>
        </p:spPr>
      </p:sp>
      <p:sp>
        <p:nvSpPr>
          <p:cNvPr id="114" name="Line 8"/>
          <p:cNvSpPr/>
          <p:nvPr/>
        </p:nvSpPr>
        <p:spPr>
          <a:xfrm>
            <a:off x="5943600" y="3200400"/>
            <a:ext cx="1600200" cy="0"/>
          </a:xfrm>
          <a:prstGeom prst="line">
            <a:avLst/>
          </a:prstGeom>
          <a:ln w="73080">
            <a:solidFill>
              <a:srgbClr val="ffff00"/>
            </a:solidFill>
            <a:round/>
            <a:tailEnd len="med" type="triangle" w="med"/>
          </a:ln>
        </p:spPr>
      </p:sp>
      <p:sp>
        <p:nvSpPr>
          <p:cNvPr id="115" name="CustomShape 9"/>
          <p:cNvSpPr/>
          <p:nvPr/>
        </p:nvSpPr>
        <p:spPr>
          <a:xfrm>
            <a:off x="914400" y="2743200"/>
            <a:ext cx="914400" cy="914400"/>
          </a:xfrm>
          <a:prstGeom prst="smileyFace">
            <a:avLst>
              <a:gd fmla="val 17520" name="adj"/>
            </a:avLst>
          </a:prstGeom>
          <a:solidFill>
            <a:srgbClr val="cfe7f5"/>
          </a:solidFill>
          <a:ln>
            <a:solidFill>
              <a:srgbClr val="808080"/>
            </a:solidFill>
          </a:ln>
        </p:spPr>
      </p:sp>
      <p:sp>
        <p:nvSpPr>
          <p:cNvPr id="116" name="CustomShape 10"/>
          <p:cNvSpPr/>
          <p:nvPr/>
        </p:nvSpPr>
        <p:spPr>
          <a:xfrm>
            <a:off x="8001000" y="2743200"/>
            <a:ext cx="914400" cy="914400"/>
          </a:xfrm>
          <a:prstGeom prst="smileyFace">
            <a:avLst>
              <a:gd fmla="val 15510" name="adj"/>
            </a:avLst>
          </a:prstGeom>
          <a:solidFill>
            <a:srgbClr val="cfe7f5"/>
          </a:solidFill>
          <a:ln>
            <a:solidFill>
              <a:srgbClr val="808080"/>
            </a:solidFill>
          </a:ln>
        </p:spPr>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504000" y="301320"/>
            <a:ext cx="9071640" cy="1262160"/>
          </a:xfrm>
          <a:prstGeom prst="rect">
            <a:avLst/>
          </a:prstGeom>
        </p:spPr>
        <p:txBody>
          <a:bodyPr anchor="ctr" bIns="0" lIns="0" rIns="0" tIns="0" wrap="none"/>
          <a:p>
            <a:pPr algn="ctr"/>
            <a:r>
              <a:rPr lang="en-US"/>
              <a:t>Eksempler</a:t>
            </a:r>
            <a:endParaRPr/>
          </a:p>
        </p:txBody>
      </p:sp>
      <p:sp>
        <p:nvSpPr>
          <p:cNvPr id="118" name="TextShape 2"/>
          <p:cNvSpPr txBox="1"/>
          <p:nvPr/>
        </p:nvSpPr>
        <p:spPr>
          <a:xfrm>
            <a:off x="504000" y="1769040"/>
            <a:ext cx="9071640" cy="4384800"/>
          </a:xfrm>
          <a:prstGeom prst="rect">
            <a:avLst/>
          </a:prstGeom>
        </p:spPr>
        <p:txBody>
          <a:bodyPr bIns="0" lIns="0" rIns="0" tIns="0" wrap="none"/>
          <a:p>
            <a:pPr>
              <a:buSzPct val="25000"/>
              <a:buFont typeface="StarSymbol"/>
              <a:buChar char=""/>
            </a:pPr>
            <a:r>
              <a:rPr lang="en-US"/>
              <a:t>Jeg har fundet eller skrevet noget slamkode til lejligheden...</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504000" y="301320"/>
            <a:ext cx="9071640" cy="1262160"/>
          </a:xfrm>
          <a:prstGeom prst="rect">
            <a:avLst/>
          </a:prstGeom>
        </p:spPr>
        <p:txBody>
          <a:bodyPr anchor="ctr" bIns="0" lIns="0" rIns="0" tIns="0" wrap="none"/>
          <a:p>
            <a:pPr algn="ctr"/>
            <a:r>
              <a:rPr lang="en-US"/>
              <a:t>Eksempler (1a)</a:t>
            </a:r>
            <a:endParaRPr/>
          </a:p>
        </p:txBody>
      </p:sp>
      <p:sp>
        <p:nvSpPr>
          <p:cNvPr id="120" name="TextShape 2"/>
          <p:cNvSpPr txBox="1"/>
          <p:nvPr/>
        </p:nvSpPr>
        <p:spPr>
          <a:xfrm>
            <a:off x="504000" y="1769040"/>
            <a:ext cx="9071640" cy="4989600"/>
          </a:xfrm>
          <a:prstGeom prst="rect">
            <a:avLst/>
          </a:prstGeom>
        </p:spPr>
        <p:txBody>
          <a:bodyPr bIns="0" lIns="0" rIns="0" tIns="0" wrap="none"/>
          <a:p>
            <a:r>
              <a:rPr lang="en-US" sz="2200">
                <a:latin typeface="Courier New"/>
              </a:rPr>
              <a:t>#include &lt;string.h&gt;</a:t>
            </a:r>
            <a:endParaRPr/>
          </a:p>
          <a:p>
            <a:endParaRPr/>
          </a:p>
          <a:p>
            <a:r>
              <a:rPr b="1" lang="en-US" sz="2200">
                <a:latin typeface="Courier New"/>
              </a:rPr>
              <a:t>long</a:t>
            </a:r>
            <a:r>
              <a:rPr lang="en-US" sz="2200">
                <a:latin typeface="Courier New"/>
              </a:rPr>
              <a:t>&amp; suspect_function(</a:t>
            </a:r>
            <a:r>
              <a:rPr b="1" lang="en-US" sz="2200">
                <a:latin typeface="Courier New"/>
              </a:rPr>
              <a:t>long</a:t>
            </a:r>
            <a:r>
              <a:rPr lang="en-US" sz="2200">
                <a:latin typeface="Courier New"/>
              </a:rPr>
              <a:t> magic, </a:t>
            </a:r>
            <a:r>
              <a:rPr b="1" lang="en-US" sz="2200">
                <a:latin typeface="Courier New"/>
              </a:rPr>
              <a:t>int</a:t>
            </a:r>
            <a:r>
              <a:rPr lang="en-US" sz="2200">
                <a:latin typeface="Courier New"/>
              </a:rPr>
              <a:t> x, </a:t>
            </a:r>
            <a:r>
              <a:rPr b="1" lang="en-US" sz="2200">
                <a:latin typeface="Courier New"/>
              </a:rPr>
              <a:t>int</a:t>
            </a:r>
            <a:r>
              <a:rPr lang="en-US" sz="2200">
                <a:latin typeface="Courier New"/>
              </a:rPr>
              <a:t> y) {</a:t>
            </a:r>
            <a:endParaRPr/>
          </a:p>
          <a:p>
            <a:r>
              <a:rPr lang="en-US" sz="2200">
                <a:latin typeface="Courier New"/>
              </a:rPr>
              <a:t>    </a:t>
            </a:r>
            <a:r>
              <a:rPr b="1" lang="en-US" sz="2200">
                <a:latin typeface="Courier New"/>
              </a:rPr>
              <a:t>long</a:t>
            </a:r>
            <a:r>
              <a:rPr lang="en-US" sz="2200">
                <a:latin typeface="Courier New"/>
              </a:rPr>
              <a:t> tmp;</a:t>
            </a:r>
            <a:endParaRPr/>
          </a:p>
          <a:p>
            <a:r>
              <a:rPr lang="en-US" sz="2200">
                <a:latin typeface="Courier New"/>
              </a:rPr>
              <a:t>    </a:t>
            </a:r>
            <a:r>
              <a:rPr lang="en-US" sz="2200">
                <a:latin typeface="Courier New"/>
              </a:rPr>
              <a:t>memcpy(&amp;tmp,&amp;x,</a:t>
            </a:r>
            <a:r>
              <a:rPr b="1" lang="en-US" sz="2200">
                <a:latin typeface="Courier New"/>
              </a:rPr>
              <a:t>sizeof</a:t>
            </a:r>
            <a:r>
              <a:rPr lang="en-US" sz="2200">
                <a:latin typeface="Courier New"/>
              </a:rPr>
              <a:t>(tmp));</a:t>
            </a:r>
            <a:endParaRPr/>
          </a:p>
          <a:p>
            <a:r>
              <a:rPr lang="en-US" sz="2200">
                <a:latin typeface="Courier New"/>
              </a:rPr>
              <a:t>    </a:t>
            </a:r>
            <a:r>
              <a:rPr b="1" lang="en-US" sz="2200">
                <a:latin typeface="Courier New"/>
              </a:rPr>
              <a:t>long</a:t>
            </a:r>
            <a:r>
              <a:rPr lang="en-US" sz="2200">
                <a:latin typeface="Courier New"/>
              </a:rPr>
              <a:t> result = magic/tmp;</a:t>
            </a:r>
            <a:endParaRPr/>
          </a:p>
          <a:p>
            <a:r>
              <a:rPr lang="en-US" sz="2200">
                <a:latin typeface="Courier New"/>
              </a:rPr>
              <a:t>    </a:t>
            </a:r>
            <a:r>
              <a:rPr lang="en-US" sz="2200">
                <a:latin typeface="Courier New"/>
              </a:rPr>
              <a:t>result /= y;</a:t>
            </a:r>
            <a:endParaRPr/>
          </a:p>
          <a:p>
            <a:r>
              <a:rPr lang="en-US" sz="2200">
                <a:latin typeface="Courier New"/>
              </a:rPr>
              <a:t>    </a:t>
            </a:r>
            <a:r>
              <a:rPr b="1" lang="en-US" sz="2200">
                <a:latin typeface="Courier New"/>
              </a:rPr>
              <a:t>return</a:t>
            </a:r>
            <a:r>
              <a:rPr lang="en-US" sz="2200">
                <a:latin typeface="Courier New"/>
              </a:rPr>
              <a:t> result;</a:t>
            </a:r>
            <a:endParaRPr/>
          </a:p>
          <a:p>
            <a:r>
              <a:rPr lang="en-US" sz="2200">
                <a:latin typeface="Courier New"/>
              </a:rPr>
              <a:t>}</a:t>
            </a:r>
            <a:endParaRPr/>
          </a:p>
          <a:p>
            <a:endParaRPr/>
          </a:p>
          <a:p>
            <a:r>
              <a:rPr b="1" lang="en-US" sz="2200">
                <a:latin typeface="Courier New"/>
              </a:rPr>
              <a:t>void</a:t>
            </a:r>
            <a:r>
              <a:rPr lang="en-US" sz="2200">
                <a:latin typeface="Courier New"/>
              </a:rPr>
              <a:t> foo() {</a:t>
            </a:r>
            <a:endParaRPr/>
          </a:p>
          <a:p>
            <a:r>
              <a:rPr lang="en-US" sz="2200">
                <a:latin typeface="Courier New"/>
              </a:rPr>
              <a:t>    </a:t>
            </a:r>
            <a:r>
              <a:rPr b="1" lang="en-US" sz="2200">
                <a:latin typeface="Courier New"/>
              </a:rPr>
              <a:t>long</a:t>
            </a:r>
            <a:r>
              <a:rPr lang="en-US" sz="2200">
                <a:latin typeface="Courier New"/>
              </a:rPr>
              <a:t> l = suspect_function(100l,42,0);</a:t>
            </a:r>
            <a:endParaRPr/>
          </a:p>
          <a:p>
            <a:r>
              <a:rPr lang="en-US" sz="2200">
                <a:latin typeface="Courier New"/>
              </a:rPr>
              <a:t>}</a:t>
            </a:r>
            <a:endParaRPr/>
          </a:p>
          <a:p>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504000" y="301320"/>
            <a:ext cx="9071640" cy="1262160"/>
          </a:xfrm>
          <a:prstGeom prst="rect">
            <a:avLst/>
          </a:prstGeom>
        </p:spPr>
        <p:txBody>
          <a:bodyPr anchor="ctr" bIns="0" lIns="0" rIns="0" tIns="0" wrap="none"/>
          <a:p>
            <a:pPr algn="ctr"/>
            <a:r>
              <a:rPr lang="en-US"/>
              <a:t>Eksempler (1b)</a:t>
            </a:r>
            <a:endParaRPr/>
          </a:p>
        </p:txBody>
      </p:sp>
      <p:sp>
        <p:nvSpPr>
          <p:cNvPr id="122" name="TextShape 2"/>
          <p:cNvSpPr txBox="1"/>
          <p:nvPr/>
        </p:nvSpPr>
        <p:spPr>
          <a:xfrm>
            <a:off x="504000" y="1371600"/>
            <a:ext cx="9071640" cy="6796800"/>
          </a:xfrm>
          <a:prstGeom prst="rect">
            <a:avLst/>
          </a:prstGeom>
        </p:spPr>
        <p:txBody>
          <a:bodyPr bIns="0" lIns="0" rIns="0" tIns="0" wrap="none"/>
          <a:p>
            <a:r>
              <a:rPr lang="en-US"/>
              <a:t>        </a:t>
            </a:r>
            <a:r>
              <a:rPr lang="en-US"/>
              <a:t>memcpy(&amp;tmp,&amp;x,sizeof(tmp));</a:t>
            </a:r>
            <a:endParaRPr/>
          </a:p>
          <a:p>
            <a:r>
              <a:rPr lang="en-US"/>
              <a:t>t266.cc  5  Warning 420: Apparent access beyond array for function 'memcpy(void *, const void *, unsigned long)', argument 3 (size=8) exceeds argument 2 (size=4)                      _</a:t>
            </a:r>
            <a:endParaRPr/>
          </a:p>
          <a:p>
            <a:r>
              <a:rPr lang="en-US"/>
              <a:t>        </a:t>
            </a:r>
            <a:r>
              <a:rPr lang="en-US"/>
              <a:t>return result;</a:t>
            </a:r>
            <a:endParaRPr/>
          </a:p>
          <a:p>
            <a:r>
              <a:rPr lang="en-US"/>
              <a:t>t266.cc  8  Warning 1571: Returning an auto variable 'result' via a reference type</a:t>
            </a:r>
            <a:endParaRPr/>
          </a:p>
          <a:p>
            <a:r>
              <a:rPr lang="en-US"/>
              <a:t>                                  </a:t>
            </a:r>
            <a:r>
              <a:rPr lang="en-US"/>
              <a:t>_</a:t>
            </a:r>
            <a:endParaRPr/>
          </a:p>
          <a:p>
            <a:r>
              <a:rPr lang="en-US"/>
              <a:t>        </a:t>
            </a:r>
            <a:r>
              <a:rPr lang="en-US"/>
              <a:t>long l = suspect_function(100l,42,0);</a:t>
            </a:r>
            <a:endParaRPr/>
          </a:p>
          <a:p>
            <a:r>
              <a:rPr lang="en-US"/>
              <a:t>t266.cc  12  Warning 620: Suspicious constant (L or one?)</a:t>
            </a:r>
            <a:endParaRPr/>
          </a:p>
          <a:p>
            <a:r>
              <a:rPr lang="en-US"/>
              <a:t>_</a:t>
            </a:r>
            <a:endParaRPr/>
          </a:p>
          <a:p>
            <a:r>
              <a:rPr lang="en-US"/>
              <a:t>}</a:t>
            </a:r>
            <a:endParaRPr/>
          </a:p>
          <a:p>
            <a:r>
              <a:rPr lang="en-US"/>
              <a:t>t266.cc  13  Warning 438: Last value assigned to variable 'l' (defined at line 12) not used</a:t>
            </a:r>
            <a:endParaRPr/>
          </a:p>
          <a:p>
            <a:r>
              <a:rPr lang="en-US"/>
              <a:t>_</a:t>
            </a:r>
            <a:endParaRPr/>
          </a:p>
          <a:p>
            <a:r>
              <a:rPr lang="en-US"/>
              <a:t>}</a:t>
            </a:r>
            <a:endParaRPr/>
          </a:p>
          <a:p>
            <a:r>
              <a:rPr lang="en-US"/>
              <a:t>t266.cc  13  Warning 529: Symbol 'l' (line 13) not subsequently referenced</a:t>
            </a:r>
            <a:endParaRPr/>
          </a:p>
          <a:p>
            <a:endParaRPr/>
          </a:p>
          <a:p>
            <a:r>
              <a:rPr lang="en-US"/>
              <a:t>During Specific Walk:</a:t>
            </a:r>
            <a:endParaRPr/>
          </a:p>
          <a:p>
            <a:r>
              <a:rPr lang="en-US"/>
              <a:t>  </a:t>
            </a:r>
            <a:r>
              <a:rPr lang="en-US"/>
              <a:t>File t266.cc line 12: suspect_function(100, 42, 0) #1</a:t>
            </a:r>
            <a:endParaRPr/>
          </a:p>
          <a:p>
            <a:r>
              <a:rPr lang="en-US"/>
              <a:t>t266.cc  7  Warning 414: Possible division by 0 [Reference: file t266.cc: line 12]</a:t>
            </a:r>
            <a:endParaRPr/>
          </a:p>
          <a:p>
            <a:r>
              <a:rPr lang="en-US"/>
              <a:t>t266.cc  12  Info 831: Reference cited in prior message</a:t>
            </a:r>
            <a:endParaRPr/>
          </a:p>
          <a:p>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504000" y="301320"/>
            <a:ext cx="9071640" cy="1262160"/>
          </a:xfrm>
          <a:prstGeom prst="rect">
            <a:avLst/>
          </a:prstGeom>
        </p:spPr>
        <p:txBody>
          <a:bodyPr anchor="ctr" bIns="0" lIns="0" rIns="0" tIns="0" wrap="none"/>
          <a:p>
            <a:pPr algn="ctr"/>
            <a:r>
              <a:rPr lang="en-US"/>
              <a:t>Eksempler: præcision (1)</a:t>
            </a:r>
            <a:endParaRPr/>
          </a:p>
        </p:txBody>
      </p:sp>
      <p:sp>
        <p:nvSpPr>
          <p:cNvPr id="124"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FlexeLint genererer meget præcise advarsler, som kigger på sammenhængen</a:t>
            </a:r>
            <a:endParaRPr/>
          </a:p>
          <a:p>
            <a:pPr>
              <a:buSzPct val="25000"/>
              <a:buFont typeface="StarSymbol"/>
              <a:buChar char=""/>
            </a:pPr>
            <a:r>
              <a:rPr lang="en-US"/>
              <a:t>I nedenstående eksempel kommer der kun en advarsel, hvis divisionsresten faktisk kunne blive brugt</a:t>
            </a:r>
            <a:endParaRPr/>
          </a:p>
          <a:p>
            <a:r>
              <a:rPr b="1" lang="en-US">
                <a:latin typeface="Courier New"/>
              </a:rPr>
              <a:t>void</a:t>
            </a:r>
            <a:r>
              <a:rPr lang="en-US">
                <a:latin typeface="Courier New"/>
              </a:rPr>
              <a:t> foo(</a:t>
            </a:r>
            <a:r>
              <a:rPr b="1" lang="en-US">
                <a:latin typeface="Courier New"/>
              </a:rPr>
              <a:t>int</a:t>
            </a:r>
            <a:r>
              <a:rPr lang="en-US">
                <a:latin typeface="Courier New"/>
              </a:rPr>
              <a:t> x, </a:t>
            </a:r>
            <a:r>
              <a:rPr b="1" lang="en-US">
                <a:latin typeface="Courier New"/>
              </a:rPr>
              <a:t>int</a:t>
            </a:r>
            <a:r>
              <a:rPr lang="en-US">
                <a:latin typeface="Courier New"/>
              </a:rPr>
              <a:t> y) {</a:t>
            </a:r>
            <a:endParaRPr/>
          </a:p>
          <a:p>
            <a:r>
              <a:rPr lang="en-US">
                <a:latin typeface="Courier New"/>
              </a:rPr>
              <a:t>    </a:t>
            </a:r>
            <a:r>
              <a:rPr b="1" lang="en-US">
                <a:latin typeface="Courier New"/>
              </a:rPr>
              <a:t>int</a:t>
            </a:r>
            <a:r>
              <a:rPr lang="en-US">
                <a:latin typeface="Courier New"/>
              </a:rPr>
              <a:t>    z1 = x/y;  </a:t>
            </a:r>
            <a:r>
              <a:rPr i="1" lang="en-US">
                <a:latin typeface="Courier New"/>
              </a:rPr>
              <a:t>//no warning</a:t>
            </a:r>
            <a:endParaRPr/>
          </a:p>
          <a:p>
            <a:r>
              <a:rPr lang="en-US">
                <a:latin typeface="Courier New"/>
              </a:rPr>
              <a:t>    </a:t>
            </a:r>
            <a:r>
              <a:rPr b="1" lang="en-US">
                <a:latin typeface="Courier New"/>
              </a:rPr>
              <a:t>double</a:t>
            </a:r>
            <a:r>
              <a:rPr lang="en-US">
                <a:latin typeface="Courier New"/>
              </a:rPr>
              <a:t> z2 = x/y;  </a:t>
            </a:r>
            <a:r>
              <a:rPr i="1" lang="en-US">
                <a:latin typeface="Courier New"/>
              </a:rPr>
              <a:t>//Warning 653: Possible loss of fraction</a:t>
            </a:r>
            <a:endParaRPr/>
          </a:p>
          <a:p>
            <a:r>
              <a:rPr lang="en-US">
                <a:latin typeface="Courier New"/>
              </a:rPr>
              <a:t>}</a:t>
            </a:r>
            <a:endParaRPr/>
          </a:p>
          <a:p>
            <a:endParaRPr/>
          </a:p>
        </p:txBody>
      </p:sp>
    </p:spTree>
  </p:cSld>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504000" y="301320"/>
            <a:ext cx="9071640" cy="1262160"/>
          </a:xfrm>
          <a:prstGeom prst="rect">
            <a:avLst/>
          </a:prstGeom>
        </p:spPr>
        <p:txBody>
          <a:bodyPr anchor="ctr" bIns="0" lIns="0" rIns="0" tIns="0" wrap="none"/>
          <a:p>
            <a:pPr algn="ctr"/>
            <a:r>
              <a:rPr lang="en-US"/>
              <a:t>Eksempler: præcision (2)</a:t>
            </a:r>
            <a:endParaRPr/>
          </a:p>
        </p:txBody>
      </p:sp>
      <p:sp>
        <p:nvSpPr>
          <p:cNvPr id="126" name="TextShape 2"/>
          <p:cNvSpPr txBox="1"/>
          <p:nvPr/>
        </p:nvSpPr>
        <p:spPr>
          <a:xfrm>
            <a:off x="504000" y="1769040"/>
            <a:ext cx="9071640" cy="5010120"/>
          </a:xfrm>
          <a:prstGeom prst="rect">
            <a:avLst/>
          </a:prstGeom>
        </p:spPr>
        <p:txBody>
          <a:bodyPr bIns="0" lIns="0" rIns="0" tIns="0" wrap="none"/>
          <a:p>
            <a:pPr>
              <a:buSzPct val="25000"/>
              <a:buFont typeface="StarSymbol"/>
              <a:buChar char=""/>
            </a:pPr>
            <a:r>
              <a:rPr lang="en-US"/>
              <a:t>Warning 603 er for uinitialiserede variabler som overføres i en const* parameter</a:t>
            </a:r>
            <a:endParaRPr/>
          </a:p>
          <a:p>
            <a:r>
              <a:rPr b="1" lang="en-US">
                <a:latin typeface="Courier New"/>
              </a:rPr>
              <a:t>extern</a:t>
            </a:r>
            <a:r>
              <a:rPr lang="en-US">
                <a:latin typeface="Courier New"/>
              </a:rPr>
              <a:t> </a:t>
            </a:r>
            <a:r>
              <a:rPr b="1" lang="en-US">
                <a:latin typeface="Courier New"/>
              </a:rPr>
              <a:t>void</a:t>
            </a:r>
            <a:r>
              <a:rPr lang="en-US">
                <a:latin typeface="Courier New"/>
              </a:rPr>
              <a:t> foo1(</a:t>
            </a:r>
            <a:r>
              <a:rPr b="1" lang="en-US">
                <a:latin typeface="Courier New"/>
              </a:rPr>
              <a:t>const</a:t>
            </a:r>
            <a:r>
              <a:rPr lang="en-US">
                <a:latin typeface="Courier New"/>
              </a:rPr>
              <a:t> </a:t>
            </a:r>
            <a:r>
              <a:rPr b="1" lang="en-US">
                <a:latin typeface="Courier New"/>
              </a:rPr>
              <a:t>int</a:t>
            </a:r>
            <a:r>
              <a:rPr lang="en-US">
                <a:latin typeface="Courier New"/>
              </a:rPr>
              <a:t> *);</a:t>
            </a:r>
            <a:endParaRPr/>
          </a:p>
          <a:p>
            <a:r>
              <a:rPr b="1" lang="en-US">
                <a:latin typeface="Courier New"/>
              </a:rPr>
              <a:t>extern</a:t>
            </a:r>
            <a:r>
              <a:rPr lang="en-US">
                <a:latin typeface="Courier New"/>
              </a:rPr>
              <a:t> </a:t>
            </a:r>
            <a:r>
              <a:rPr b="1" lang="en-US">
                <a:latin typeface="Courier New"/>
              </a:rPr>
              <a:t>void</a:t>
            </a:r>
            <a:r>
              <a:rPr lang="en-US">
                <a:latin typeface="Courier New"/>
              </a:rPr>
              <a:t> foo2(</a:t>
            </a:r>
            <a:r>
              <a:rPr b="1" lang="en-US">
                <a:latin typeface="Courier New"/>
              </a:rPr>
              <a:t>int</a:t>
            </a:r>
            <a:r>
              <a:rPr lang="en-US">
                <a:latin typeface="Courier New"/>
              </a:rPr>
              <a:t> *);</a:t>
            </a:r>
            <a:endParaRPr/>
          </a:p>
          <a:p>
            <a:endParaRPr/>
          </a:p>
          <a:p>
            <a:r>
              <a:rPr b="1" lang="en-US">
                <a:latin typeface="Courier New"/>
              </a:rPr>
              <a:t>void</a:t>
            </a:r>
            <a:r>
              <a:rPr lang="en-US">
                <a:latin typeface="Courier New"/>
              </a:rPr>
              <a:t> boo(</a:t>
            </a:r>
            <a:r>
              <a:rPr b="1" lang="en-US">
                <a:latin typeface="Courier New"/>
              </a:rPr>
              <a:t>void</a:t>
            </a:r>
            <a:r>
              <a:rPr lang="en-US">
                <a:latin typeface="Courier New"/>
              </a:rPr>
              <a:t>) {</a:t>
            </a:r>
            <a:endParaRPr/>
          </a:p>
          <a:p>
            <a:r>
              <a:rPr lang="en-US">
                <a:latin typeface="Courier New"/>
              </a:rPr>
              <a:t>    </a:t>
            </a:r>
            <a:r>
              <a:rPr b="1" lang="en-US">
                <a:latin typeface="Courier New"/>
              </a:rPr>
              <a:t>int</a:t>
            </a:r>
            <a:r>
              <a:rPr lang="en-US">
                <a:latin typeface="Courier New"/>
              </a:rPr>
              <a:t> x;</a:t>
            </a:r>
            <a:endParaRPr/>
          </a:p>
          <a:p>
            <a:r>
              <a:rPr lang="en-US">
                <a:latin typeface="Courier New"/>
              </a:rPr>
              <a:t>    </a:t>
            </a:r>
            <a:r>
              <a:rPr b="1" lang="en-US">
                <a:latin typeface="Courier New"/>
              </a:rPr>
              <a:t>int</a:t>
            </a:r>
            <a:r>
              <a:rPr lang="en-US">
                <a:latin typeface="Courier New"/>
              </a:rPr>
              <a:t> y=0;</a:t>
            </a:r>
            <a:endParaRPr/>
          </a:p>
          <a:p>
            <a:r>
              <a:rPr lang="en-US">
                <a:latin typeface="Courier New"/>
              </a:rPr>
              <a:t>    </a:t>
            </a:r>
            <a:r>
              <a:rPr b="1" lang="en-US">
                <a:latin typeface="Courier New"/>
              </a:rPr>
              <a:t>int</a:t>
            </a:r>
            <a:r>
              <a:rPr lang="en-US">
                <a:latin typeface="Courier New"/>
              </a:rPr>
              <a:t> z;</a:t>
            </a:r>
            <a:endParaRPr/>
          </a:p>
          <a:p>
            <a:r>
              <a:rPr lang="en-US">
                <a:latin typeface="Courier New"/>
              </a:rPr>
              <a:t>    </a:t>
            </a:r>
            <a:r>
              <a:rPr lang="en-US">
                <a:latin typeface="Courier New"/>
              </a:rPr>
              <a:t>foo1(&amp;x); </a:t>
            </a:r>
            <a:r>
              <a:rPr i="1" lang="en-US">
                <a:latin typeface="Courier New"/>
              </a:rPr>
              <a:t>//warning 603: Symbol 'x' not initialized</a:t>
            </a:r>
            <a:endParaRPr/>
          </a:p>
          <a:p>
            <a:r>
              <a:rPr lang="en-US">
                <a:latin typeface="Courier New"/>
              </a:rPr>
              <a:t>    </a:t>
            </a:r>
            <a:r>
              <a:rPr lang="en-US">
                <a:latin typeface="Courier New"/>
              </a:rPr>
              <a:t>foo1(&amp;y); </a:t>
            </a:r>
            <a:r>
              <a:rPr i="1" lang="en-US">
                <a:latin typeface="Courier New"/>
              </a:rPr>
              <a:t>//no warning</a:t>
            </a:r>
            <a:endParaRPr/>
          </a:p>
          <a:p>
            <a:r>
              <a:rPr lang="en-US">
                <a:latin typeface="Courier New"/>
              </a:rPr>
              <a:t>    </a:t>
            </a:r>
            <a:r>
              <a:rPr lang="en-US">
                <a:latin typeface="Courier New"/>
              </a:rPr>
              <a:t>foo2(&amp;x); </a:t>
            </a:r>
            <a:r>
              <a:rPr i="1" lang="en-US">
                <a:latin typeface="Courier New"/>
              </a:rPr>
              <a:t>//no warning</a:t>
            </a:r>
            <a:endParaRPr/>
          </a:p>
          <a:p>
            <a:r>
              <a:rPr lang="en-US">
                <a:latin typeface="Courier New"/>
              </a:rPr>
              <a:t>    </a:t>
            </a:r>
            <a:r>
              <a:rPr lang="en-US">
                <a:latin typeface="Courier New"/>
              </a:rPr>
              <a:t>foo2(&amp;y); </a:t>
            </a:r>
            <a:r>
              <a:rPr i="1" lang="en-US">
                <a:latin typeface="Courier New"/>
              </a:rPr>
              <a:t>//no warning</a:t>
            </a:r>
            <a:endParaRPr/>
          </a:p>
          <a:p>
            <a:r>
              <a:rPr lang="en-US">
                <a:latin typeface="Courier New"/>
              </a:rPr>
              <a:t>    </a:t>
            </a:r>
            <a:r>
              <a:rPr lang="en-US">
                <a:latin typeface="Courier New"/>
              </a:rPr>
              <a:t>foo2(&amp;z); </a:t>
            </a:r>
            <a:r>
              <a:rPr i="1" lang="en-US">
                <a:latin typeface="Courier New"/>
              </a:rPr>
              <a:t>//no warning</a:t>
            </a:r>
            <a:endParaRPr/>
          </a:p>
          <a:p>
            <a:r>
              <a:rPr lang="en-US">
                <a:latin typeface="Courier New"/>
              </a:rPr>
              <a:t>    </a:t>
            </a:r>
            <a:r>
              <a:rPr lang="en-US">
                <a:latin typeface="Courier New"/>
              </a:rPr>
              <a:t>foo1(&amp;z); </a:t>
            </a:r>
            <a:r>
              <a:rPr i="1" lang="en-US">
                <a:latin typeface="Courier New"/>
              </a:rPr>
              <a:t>//no warning</a:t>
            </a:r>
            <a:endParaRPr/>
          </a:p>
          <a:p>
            <a:r>
              <a:rPr lang="en-US">
                <a:latin typeface="Courier New"/>
              </a:rPr>
              <a:t>}</a:t>
            </a:r>
            <a:endParaRPr/>
          </a:p>
          <a:p>
            <a:endParaRPr/>
          </a:p>
        </p:txBody>
      </p:sp>
    </p:spTree>
  </p:cSld>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504000" y="301320"/>
            <a:ext cx="9071640" cy="1262160"/>
          </a:xfrm>
          <a:prstGeom prst="rect">
            <a:avLst/>
          </a:prstGeom>
        </p:spPr>
        <p:txBody>
          <a:bodyPr anchor="ctr" bIns="0" lIns="0" rIns="0" tIns="0" wrap="none"/>
          <a:p>
            <a:pPr algn="ctr"/>
            <a:r>
              <a:rPr lang="en-US"/>
              <a:t>Advarsler fra Flexelint</a:t>
            </a:r>
            <a:endParaRPr/>
          </a:p>
        </p:txBody>
      </p:sp>
      <p:sp>
        <p:nvSpPr>
          <p:cNvPr id="128"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FlexeLint genererer over 900 forskellige advarsler</a:t>
            </a:r>
            <a:endParaRPr/>
          </a:p>
          <a:p>
            <a:pPr lvl="1">
              <a:buSzPct val="25000"/>
              <a:buFont typeface="StarSymbol"/>
              <a:buChar char=""/>
            </a:pPr>
            <a:r>
              <a:rPr lang="en-US"/>
              <a:t>Syntaksfejl</a:t>
            </a:r>
            <a:endParaRPr/>
          </a:p>
          <a:p>
            <a:pPr lvl="1">
              <a:buSzPct val="25000"/>
              <a:buFont typeface="StarSymbol"/>
              <a:buChar char=""/>
            </a:pPr>
            <a:r>
              <a:rPr lang="en-US"/>
              <a:t>Deciderede fejl</a:t>
            </a:r>
            <a:endParaRPr/>
          </a:p>
          <a:p>
            <a:pPr lvl="1">
              <a:buSzPct val="25000"/>
              <a:buFont typeface="StarSymbol"/>
              <a:buChar char=""/>
            </a:pPr>
            <a:r>
              <a:rPr lang="en-US"/>
              <a:t>Obskure semantiske detaljer</a:t>
            </a:r>
            <a:endParaRPr/>
          </a:p>
          <a:p>
            <a:pPr lvl="1">
              <a:buSzPct val="25000"/>
              <a:buFont typeface="StarSymbol"/>
              <a:buChar char=""/>
            </a:pPr>
            <a:r>
              <a:rPr lang="en-US"/>
              <a:t>“</a:t>
            </a:r>
            <a:r>
              <a:rPr lang="en-US"/>
              <a:t>Dårlig stil”</a:t>
            </a:r>
            <a:endParaRPr/>
          </a:p>
          <a:p>
            <a:pPr lvl="1">
              <a:buSzPct val="25000"/>
              <a:buFont typeface="StarSymbol"/>
              <a:buChar char=""/>
            </a:pPr>
            <a:r>
              <a:rPr lang="en-US"/>
              <a:t>MISRA (se evt. senere)</a:t>
            </a:r>
            <a:endParaRPr/>
          </a:p>
          <a:p>
            <a:pPr lvl="1">
              <a:buSzPct val="25000"/>
              <a:buFont typeface="StarSymbol"/>
              <a:buChar char=""/>
            </a:pPr>
            <a:r>
              <a:rPr lang="en-US"/>
              <a:t>Brugerefterspurgte fejl siden 1984</a:t>
            </a:r>
            <a:endParaRPr/>
          </a:p>
        </p:txBody>
      </p:sp>
    </p:spTree>
  </p:cSld>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TextShape 1"/>
          <p:cNvSpPr txBox="1"/>
          <p:nvPr/>
        </p:nvSpPr>
        <p:spPr>
          <a:xfrm>
            <a:off x="504000" y="301320"/>
            <a:ext cx="9071640" cy="1262160"/>
          </a:xfrm>
          <a:prstGeom prst="rect">
            <a:avLst/>
          </a:prstGeom>
        </p:spPr>
        <p:txBody>
          <a:bodyPr anchor="ctr" bIns="0" lIns="0" rIns="0" tIns="0" wrap="none"/>
          <a:p>
            <a:pPr algn="ctr"/>
            <a:r>
              <a:rPr lang="en-US"/>
              <a:t>Advarsler, uddrag: 432</a:t>
            </a:r>
            <a:endParaRPr/>
          </a:p>
        </p:txBody>
      </p:sp>
      <p:sp>
        <p:nvSpPr>
          <p:cNvPr id="130" name="TextShape 2"/>
          <p:cNvSpPr txBox="1"/>
          <p:nvPr/>
        </p:nvSpPr>
        <p:spPr>
          <a:xfrm>
            <a:off x="504000" y="1769040"/>
            <a:ext cx="9071640" cy="4384800"/>
          </a:xfrm>
          <a:prstGeom prst="rect">
            <a:avLst/>
          </a:prstGeom>
        </p:spPr>
        <p:txBody>
          <a:bodyPr bIns="0" lIns="0" rIns="0" tIns="0" wrap="none"/>
          <a:p>
            <a:r>
              <a:rPr b="1" lang="en-US" sz="2000">
                <a:latin typeface="Courier New"/>
              </a:rPr>
              <a:t>432    Suspicious argument to malloc  -- The following pattern was detected:</a:t>
            </a:r>
            <a:endParaRPr/>
          </a:p>
          <a:p>
            <a:endParaRPr/>
          </a:p>
          <a:p>
            <a:r>
              <a:rPr b="1" lang="en-US" sz="2000">
                <a:latin typeface="Courier New"/>
              </a:rPr>
              <a:t>               </a:t>
            </a:r>
            <a:r>
              <a:rPr b="1" lang="en-US" sz="2000">
                <a:latin typeface="Courier New"/>
              </a:rPr>
              <a:t>malloc( strlen(e+1) )</a:t>
            </a:r>
            <a:endParaRPr/>
          </a:p>
          <a:p>
            <a:endParaRPr/>
          </a:p>
          <a:p>
            <a:r>
              <a:rPr b="1" lang="en-US" sz="2000">
                <a:latin typeface="Courier New"/>
              </a:rPr>
              <a:t>where e is some expression.  This is suspicious because it closely resembles the commonly used pattern:</a:t>
            </a:r>
            <a:endParaRPr/>
          </a:p>
          <a:p>
            <a:endParaRPr/>
          </a:p>
          <a:p>
            <a:r>
              <a:rPr b="1" lang="en-US" sz="2000">
                <a:latin typeface="Courier New"/>
              </a:rPr>
              <a:t>               </a:t>
            </a:r>
            <a:r>
              <a:rPr b="1" lang="en-US" sz="2000">
                <a:latin typeface="Courier New"/>
              </a:rPr>
              <a:t>malloc( strlen(e)+1 )</a:t>
            </a:r>
            <a:endParaRPr/>
          </a:p>
          <a:p>
            <a:endParaRPr/>
          </a:p>
          <a:p>
            <a:r>
              <a:rPr b="1" lang="en-US" sz="2000">
                <a:latin typeface="Courier New"/>
              </a:rPr>
              <a:t>If you really intended to use the first pattern then an equivalent expression that will not raise this error is:</a:t>
            </a:r>
            <a:endParaRPr/>
          </a:p>
          <a:p>
            <a:endParaRPr/>
          </a:p>
          <a:p>
            <a:r>
              <a:rPr b="1" lang="en-US" sz="2000">
                <a:latin typeface="Courier New"/>
              </a:rPr>
              <a:t>               </a:t>
            </a:r>
            <a:r>
              <a:rPr b="1" lang="en-US" sz="2000">
                <a:latin typeface="Courier New"/>
              </a:rPr>
              <a:t>malloc( strlen(e)-1 )</a:t>
            </a:r>
            <a:endParaRPr/>
          </a:p>
          <a:p>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TextShape 1"/>
          <p:cNvSpPr txBox="1"/>
          <p:nvPr/>
        </p:nvSpPr>
        <p:spPr>
          <a:xfrm>
            <a:off x="504000" y="301320"/>
            <a:ext cx="9071640" cy="1262160"/>
          </a:xfrm>
          <a:prstGeom prst="rect">
            <a:avLst/>
          </a:prstGeom>
        </p:spPr>
        <p:txBody>
          <a:bodyPr anchor="ctr" bIns="0" lIns="0" rIns="0" tIns="0" wrap="none"/>
          <a:p>
            <a:pPr algn="ctr"/>
            <a:r>
              <a:rPr lang="en-US"/>
              <a:t>Advarsler, udrag: 1537</a:t>
            </a:r>
            <a:endParaRPr/>
          </a:p>
        </p:txBody>
      </p:sp>
      <p:sp>
        <p:nvSpPr>
          <p:cNvPr id="132" name="TextShape 2"/>
          <p:cNvSpPr txBox="1"/>
          <p:nvPr/>
        </p:nvSpPr>
        <p:spPr>
          <a:xfrm>
            <a:off x="504000" y="1769040"/>
            <a:ext cx="9071640" cy="5533920"/>
          </a:xfrm>
          <a:prstGeom prst="rect">
            <a:avLst/>
          </a:prstGeom>
        </p:spPr>
        <p:txBody>
          <a:bodyPr bIns="0" lIns="0" rIns="0" tIns="0" wrap="none"/>
          <a:p>
            <a:r>
              <a:rPr b="1" lang="en-US" sz="2000">
                <a:latin typeface="Courier New"/>
              </a:rPr>
              <a:t>1537   const function returns pointer data member 'Symbol'  -- A const function is behaving suspiciously.  It is returning a pointer data member (or equivalently a pointer to data that is pointed to by a data member).  For example,</a:t>
            </a:r>
            <a:endParaRPr/>
          </a:p>
          <a:p>
            <a:r>
              <a:rPr b="1" lang="en-US" sz="2000">
                <a:latin typeface="Courier New"/>
              </a:rPr>
              <a:t>            </a:t>
            </a:r>
            <a:r>
              <a:rPr b="1" lang="en-US" sz="2000">
                <a:latin typeface="Courier New"/>
              </a:rPr>
              <a:t>class X</a:t>
            </a:r>
            <a:endParaRPr/>
          </a:p>
          <a:p>
            <a:r>
              <a:rPr b="1" lang="en-US" sz="2000">
                <a:latin typeface="Courier New"/>
              </a:rPr>
              <a:t>            </a:t>
            </a:r>
            <a:r>
              <a:rPr b="1" lang="en-US" sz="2000">
                <a:latin typeface="Courier New"/>
              </a:rPr>
              <a:t>{</a:t>
            </a:r>
            <a:endParaRPr/>
          </a:p>
          <a:p>
            <a:r>
              <a:rPr b="1" lang="en-US" sz="2000">
                <a:latin typeface="Courier New"/>
              </a:rPr>
              <a:t>                </a:t>
            </a:r>
            <a:r>
              <a:rPr b="1" lang="en-US" sz="2000">
                <a:latin typeface="Courier New"/>
              </a:rPr>
              <a:t>int *p;</a:t>
            </a:r>
            <a:endParaRPr/>
          </a:p>
          <a:p>
            <a:r>
              <a:rPr b="1" lang="en-US" sz="2000">
                <a:latin typeface="Courier New"/>
              </a:rPr>
              <a:t>                </a:t>
            </a:r>
            <a:r>
              <a:rPr b="1" lang="en-US" sz="2000">
                <a:latin typeface="Courier New"/>
              </a:rPr>
              <a:t>int *f() const { return p; }</a:t>
            </a:r>
            <a:endParaRPr/>
          </a:p>
          <a:p>
            <a:r>
              <a:rPr b="1" lang="en-US" sz="2000">
                <a:latin typeface="Courier New"/>
              </a:rPr>
              <a:t>            </a:t>
            </a:r>
            <a:r>
              <a:rPr b="1" lang="en-US" sz="2000">
                <a:latin typeface="Courier New"/>
              </a:rPr>
              <a:t>};</a:t>
            </a:r>
            <a:endParaRPr/>
          </a:p>
          <a:p>
            <a:endParaRPr/>
          </a:p>
          <a:p>
            <a:r>
              <a:rPr b="1" lang="en-US" sz="2000">
                <a:latin typeface="Courier New"/>
              </a:rPr>
              <a:t>Since f is supposedly const and since p is presumptively pointing to data that is logically part of class X we certainly have the potential for a security breach.  Either return a pointer to const or remove the const modifier to the function.  [12, Item 29].</a:t>
            </a:r>
            <a:endParaRPr/>
          </a:p>
          <a:p>
            <a:endParaRPr/>
          </a:p>
          <a:p>
            <a:r>
              <a:rPr b="1" lang="en-US" sz="2000">
                <a:latin typeface="Courier New"/>
              </a:rPr>
              <a:t>Note, if a const function returns the address of a data member then a 605 (capability increase) is issued.</a:t>
            </a:r>
            <a:endParaRPr/>
          </a:p>
          <a:p>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504000" y="301320"/>
            <a:ext cx="9071640" cy="1262160"/>
          </a:xfrm>
          <a:prstGeom prst="rect">
            <a:avLst/>
          </a:prstGeom>
        </p:spPr>
        <p:txBody>
          <a:bodyPr anchor="ctr" bIns="0" lIns="0" rIns="0" tIns="0" wrap="none"/>
          <a:p>
            <a:pPr algn="ctr"/>
            <a:r>
              <a:rPr lang="en-US"/>
              <a:t>Agenda</a:t>
            </a:r>
            <a:endParaRPr/>
          </a:p>
        </p:txBody>
      </p:sp>
      <p:sp>
        <p:nvSpPr>
          <p:cNvPr id="83"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Orientering / hvad er Flexelint</a:t>
            </a:r>
            <a:endParaRPr/>
          </a:p>
          <a:p>
            <a:pPr>
              <a:buSzPct val="25000"/>
              <a:buFont typeface="StarSymbol"/>
              <a:buChar char=""/>
            </a:pPr>
            <a:r>
              <a:rPr lang="en-US"/>
              <a:t>Simple eksempler</a:t>
            </a:r>
            <a:endParaRPr/>
          </a:p>
          <a:p>
            <a:pPr>
              <a:buSzPct val="25000"/>
              <a:buFont typeface="StarSymbol"/>
              <a:buChar char=""/>
            </a:pPr>
            <a:r>
              <a:rPr lang="en-US"/>
              <a:t>Advarsler</a:t>
            </a:r>
            <a:endParaRPr/>
          </a:p>
          <a:p>
            <a:pPr>
              <a:buSzPct val="25000"/>
              <a:buFont typeface="StarSymbol"/>
              <a:buChar char=""/>
            </a:pPr>
            <a:r>
              <a:rPr lang="en-US"/>
              <a:t>Undertrykkelse af advarsler</a:t>
            </a:r>
            <a:endParaRPr/>
          </a:p>
          <a:p>
            <a:pPr>
              <a:buSzPct val="25000"/>
              <a:buFont typeface="StarSymbol"/>
              <a:buChar char=""/>
            </a:pPr>
            <a:r>
              <a:rPr lang="en-US"/>
              <a:t>Diverse og opsummering</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TextShape 1"/>
          <p:cNvSpPr txBox="1"/>
          <p:nvPr/>
        </p:nvSpPr>
        <p:spPr>
          <a:xfrm>
            <a:off x="504000" y="301320"/>
            <a:ext cx="9071640" cy="1262160"/>
          </a:xfrm>
          <a:prstGeom prst="rect">
            <a:avLst/>
          </a:prstGeom>
        </p:spPr>
        <p:txBody>
          <a:bodyPr anchor="ctr" bIns="0" lIns="0" rIns="0" tIns="0" wrap="none"/>
          <a:p>
            <a:pPr algn="ctr"/>
            <a:r>
              <a:rPr lang="en-US"/>
              <a:t>Advarsler, udrag: 960</a:t>
            </a:r>
            <a:endParaRPr/>
          </a:p>
        </p:txBody>
      </p:sp>
      <p:sp>
        <p:nvSpPr>
          <p:cNvPr id="134" name="TextShape 2"/>
          <p:cNvSpPr txBox="1"/>
          <p:nvPr/>
        </p:nvSpPr>
        <p:spPr>
          <a:xfrm>
            <a:off x="504000" y="3429000"/>
            <a:ext cx="9071640" cy="3329640"/>
          </a:xfrm>
          <a:prstGeom prst="rect">
            <a:avLst/>
          </a:prstGeom>
        </p:spPr>
        <p:txBody>
          <a:bodyPr bIns="0" lIns="0" rIns="0" tIns="0" wrap="none"/>
          <a:p>
            <a:r>
              <a:rPr b="1" lang="en-US" sz="2000">
                <a:latin typeface="Courier New"/>
              </a:rPr>
              <a:t>(Rule 42/12.10) Comma operator used outside of 'for' expression.</a:t>
            </a:r>
            <a:endParaRPr/>
          </a:p>
          <a:p>
            <a:r>
              <a:rPr b="1" lang="en-US" sz="2000">
                <a:latin typeface="Courier New"/>
              </a:rPr>
              <a:t>(Rule 14.10) No 'else' at end of 'if ... else if' chain.</a:t>
            </a:r>
            <a:endParaRPr/>
          </a:p>
          <a:p>
            <a:r>
              <a:rPr b="1" lang="en-US" sz="2000">
                <a:latin typeface="Courier New"/>
              </a:rPr>
              <a:t>(Rule 15.4) Boolean value in switch expression</a:t>
            </a:r>
            <a:endParaRPr/>
          </a:p>
        </p:txBody>
      </p:sp>
      <p:sp>
        <p:nvSpPr>
          <p:cNvPr id="135" name="TextShape 3"/>
          <p:cNvSpPr txBox="1"/>
          <p:nvPr/>
        </p:nvSpPr>
        <p:spPr>
          <a:xfrm>
            <a:off x="504360" y="1769040"/>
            <a:ext cx="9071640" cy="2003400"/>
          </a:xfrm>
          <a:prstGeom prst="rect">
            <a:avLst/>
          </a:prstGeom>
        </p:spPr>
        <p:txBody>
          <a:bodyPr bIns="0" lIns="0" rIns="0" tIns="0" wrap="none"/>
          <a:p>
            <a:r>
              <a:rPr lang="en-US"/>
              <a:t>Message 960 er MISRA warnings. Nogle kan give god mening at enable i normale programmer. F.eks.:</a:t>
            </a:r>
            <a:endParaRPr/>
          </a:p>
          <a:p>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504000" y="301320"/>
            <a:ext cx="9071640" cy="1262160"/>
          </a:xfrm>
          <a:prstGeom prst="rect">
            <a:avLst/>
          </a:prstGeom>
        </p:spPr>
        <p:txBody>
          <a:bodyPr anchor="ctr" bIns="0" lIns="0" rIns="0" tIns="0" wrap="none"/>
          <a:p>
            <a:pPr algn="ctr"/>
            <a:r>
              <a:rPr lang="en-US"/>
              <a:t>Hvordan man lukker munden på FlexeLint</a:t>
            </a:r>
            <a:endParaRPr/>
          </a:p>
        </p:txBody>
      </p:sp>
      <p:sp>
        <p:nvSpPr>
          <p:cNvPr id="137" name="TextShape 2"/>
          <p:cNvSpPr txBox="1"/>
          <p:nvPr/>
        </p:nvSpPr>
        <p:spPr>
          <a:xfrm>
            <a:off x="504000" y="1769040"/>
            <a:ext cx="9071640" cy="5362200"/>
          </a:xfrm>
          <a:prstGeom prst="rect">
            <a:avLst/>
          </a:prstGeom>
        </p:spPr>
        <p:txBody>
          <a:bodyPr bIns="0" lIns="0" rIns="0" tIns="0" wrap="none"/>
          <a:p>
            <a:pPr>
              <a:buSzPct val="25000"/>
              <a:buFont typeface="StarSymbol"/>
              <a:buChar char=""/>
            </a:pPr>
            <a:r>
              <a:rPr lang="en-US"/>
              <a:t>Man kan undertrykke advarsler med høj præcision:</a:t>
            </a:r>
            <a:endParaRPr/>
          </a:p>
          <a:p>
            <a:pPr lvl="1">
              <a:buSzPct val="25000"/>
              <a:buFont typeface="StarSymbol"/>
              <a:buChar char=""/>
            </a:pPr>
            <a:r>
              <a:rPr lang="en-US" sz="2400"/>
              <a:t>Globalt</a:t>
            </a:r>
            <a:endParaRPr/>
          </a:p>
          <a:p>
            <a:pPr lvl="1">
              <a:buSzPct val="25000"/>
              <a:buFont typeface="StarSymbol"/>
              <a:buChar char=""/>
            </a:pPr>
            <a:r>
              <a:rPr lang="en-US" sz="2400"/>
              <a:t>Pr. fil</a:t>
            </a:r>
            <a:endParaRPr/>
          </a:p>
          <a:p>
            <a:pPr lvl="1">
              <a:buSzPct val="25000"/>
              <a:buFont typeface="StarSymbol"/>
              <a:buChar char=""/>
            </a:pPr>
            <a:r>
              <a:rPr lang="en-US" sz="2400"/>
              <a:t>Pr. symbol</a:t>
            </a:r>
            <a:endParaRPr/>
          </a:p>
          <a:p>
            <a:pPr lvl="1">
              <a:buSzPct val="25000"/>
              <a:buFont typeface="StarSymbol"/>
              <a:buChar char=""/>
            </a:pPr>
            <a:r>
              <a:rPr lang="en-US" sz="2400"/>
              <a:t>Pr. type</a:t>
            </a:r>
            <a:endParaRPr/>
          </a:p>
          <a:p>
            <a:pPr lvl="1">
              <a:buSzPct val="25000"/>
              <a:buFont typeface="StarSymbol"/>
              <a:buChar char=""/>
            </a:pPr>
            <a:r>
              <a:rPr lang="en-US" sz="2400"/>
              <a:t>Pr. linje (i kildekoden)</a:t>
            </a:r>
            <a:endParaRPr/>
          </a:p>
          <a:p>
            <a:pPr lvl="1">
              <a:buSzPct val="25000"/>
              <a:buFont typeface="StarSymbol"/>
              <a:buChar char=""/>
            </a:pPr>
            <a:r>
              <a:rPr lang="en-US" sz="2400"/>
              <a:t>Pr. {} blok (i kildekoden)</a:t>
            </a:r>
            <a:endParaRPr/>
          </a:p>
          <a:p>
            <a:pPr>
              <a:buSzPct val="25000"/>
              <a:buFont typeface="StarSymbol"/>
              <a:buChar char=""/>
            </a:pPr>
            <a:r>
              <a:rPr lang="en-US"/>
              <a:t>Normalt vil man putte konfiguration og undertrykkelser i en separat fil, som man så specificerer som input til Flexelint</a:t>
            </a:r>
            <a:endParaRPr/>
          </a:p>
        </p:txBody>
      </p:sp>
    </p:spTree>
  </p:cSld>
  <p:timing>
    <p:tnLst>
      <p:par>
        <p:cTn dur="indefinite" id="15" nodeType="tmRoot" restart="never">
          <p:childTnLst>
            <p:seq>
              <p:cTn id="16"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504000" y="301320"/>
            <a:ext cx="9071640" cy="1262160"/>
          </a:xfrm>
          <a:prstGeom prst="rect">
            <a:avLst/>
          </a:prstGeom>
        </p:spPr>
        <p:txBody>
          <a:bodyPr anchor="ctr" bIns="0" lIns="0" rIns="0" tIns="0" wrap="none"/>
          <a:p>
            <a:pPr algn="ctr"/>
            <a:r>
              <a:rPr lang="en-US"/>
              <a:t>flexelint.lnt eksempel</a:t>
            </a:r>
            <a:endParaRPr/>
          </a:p>
        </p:txBody>
      </p:sp>
      <p:sp>
        <p:nvSpPr>
          <p:cNvPr id="139" name="TextShape 2"/>
          <p:cNvSpPr txBox="1"/>
          <p:nvPr/>
        </p:nvSpPr>
        <p:spPr>
          <a:xfrm>
            <a:off x="228600" y="1769040"/>
            <a:ext cx="9601200" cy="4989600"/>
          </a:xfrm>
          <a:prstGeom prst="rect">
            <a:avLst/>
          </a:prstGeom>
        </p:spPr>
        <p:txBody>
          <a:bodyPr bIns="0" lIns="0" rIns="0" tIns="0" wrap="none"/>
          <a:p>
            <a:r>
              <a:rPr b="1" lang="en-US" sz="2000">
                <a:latin typeface="Courier New"/>
              </a:rPr>
              <a:t>-esym(765,module_descriptor)   //”extern could be made static”</a:t>
            </a:r>
            <a:endParaRPr/>
          </a:p>
          <a:p>
            <a:r>
              <a:rPr b="1" lang="en-US" sz="2000">
                <a:latin typeface="Courier New"/>
              </a:rPr>
              <a:t>                               </a:t>
            </a:r>
            <a:r>
              <a:rPr b="1" lang="en-US" sz="2000">
                <a:latin typeface="Courier New"/>
              </a:rPr>
              <a:t>//No, it couldn't</a:t>
            </a:r>
            <a:endParaRPr/>
          </a:p>
          <a:p>
            <a:endParaRPr/>
          </a:p>
          <a:p>
            <a:r>
              <a:rPr b="1" lang="en-US" sz="2000">
                <a:latin typeface="Courier New"/>
              </a:rPr>
              <a:t>-esym(534,SHA1_Init,SHA1_Update,SHA1_Final)</a:t>
            </a:r>
            <a:endParaRPr/>
          </a:p>
          <a:p>
            <a:endParaRPr/>
          </a:p>
          <a:p>
            <a:r>
              <a:rPr b="1" lang="en-US" sz="2000">
                <a:latin typeface="Courier New"/>
              </a:rPr>
              <a:t>//We don't really need to check return value</a:t>
            </a:r>
            <a:endParaRPr/>
          </a:p>
          <a:p>
            <a:r>
              <a:rPr b="1" lang="en-US" sz="2000">
                <a:latin typeface="Courier New"/>
              </a:rPr>
              <a:t>-esym(534,AAA::SimplifiedHookContext::setProperty_*)</a:t>
            </a:r>
            <a:endParaRPr/>
          </a:p>
          <a:p>
            <a:endParaRPr/>
          </a:p>
          <a:p>
            <a:r>
              <a:rPr b="1" lang="en-US" sz="2000">
                <a:latin typeface="Courier New"/>
              </a:rPr>
              <a:t>//We often do "int hook_return = hrc_ok;"</a:t>
            </a:r>
            <a:endParaRPr/>
          </a:p>
          <a:p>
            <a:r>
              <a:rPr b="1" lang="en-US" sz="2000">
                <a:latin typeface="Courier New"/>
              </a:rPr>
              <a:t>-estring(641,AAA::HookReturnCode)    //Converting enum</a:t>
            </a:r>
            <a:endParaRPr/>
          </a:p>
          <a:p>
            <a:r>
              <a:rPr b="1" lang="en-US" sz="2000">
                <a:latin typeface="Courier New"/>
              </a:rPr>
              <a:t>                                     </a:t>
            </a:r>
            <a:r>
              <a:rPr b="1" lang="en-US" sz="2000">
                <a:latin typeface="Courier New"/>
              </a:rPr>
              <a:t>//'AAA::HookReturnCode' to</a:t>
            </a:r>
            <a:endParaRPr/>
          </a:p>
          <a:p>
            <a:r>
              <a:rPr b="1" lang="en-US" sz="2000">
                <a:latin typeface="Courier New"/>
              </a:rPr>
              <a:t>                                     </a:t>
            </a:r>
            <a:r>
              <a:rPr b="1" lang="en-US" sz="2000">
                <a:latin typeface="Courier New"/>
              </a:rPr>
              <a:t>//'xxxxx'</a:t>
            </a:r>
            <a:endParaRPr/>
          </a:p>
          <a:p>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504000" y="301320"/>
            <a:ext cx="9071640" cy="1262160"/>
          </a:xfrm>
          <a:prstGeom prst="rect">
            <a:avLst/>
          </a:prstGeom>
        </p:spPr>
        <p:txBody>
          <a:bodyPr anchor="ctr" bIns="0" lIns="0" rIns="0" tIns="0" wrap="none"/>
          <a:p>
            <a:pPr algn="ctr"/>
            <a:r>
              <a:rPr lang="en-US"/>
              <a:t>Undertryk advarsel for et symbol</a:t>
            </a:r>
            <a:endParaRPr/>
          </a:p>
        </p:txBody>
      </p:sp>
      <p:sp>
        <p:nvSpPr>
          <p:cNvPr id="141"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+esym/-esym enabler/disabler en advarsel for et symbol</a:t>
            </a:r>
            <a:endParaRPr/>
          </a:p>
          <a:p>
            <a:pPr>
              <a:buSzPct val="25000"/>
              <a:buFont typeface="StarSymbol"/>
              <a:buChar char=""/>
            </a:pPr>
            <a:r>
              <a:rPr lang="en-US"/>
              <a:t>Eksempel:</a:t>
            </a:r>
            <a:endParaRPr/>
          </a:p>
          <a:p>
            <a:r>
              <a:rPr lang="en-US" sz="2200">
                <a:latin typeface="Courier New"/>
              </a:rPr>
              <a:t>//...is only referenced by its c'tor and d'tor</a:t>
            </a:r>
            <a:endParaRPr/>
          </a:p>
          <a:p>
            <a:r>
              <a:rPr lang="en-US" sz="2200">
                <a:latin typeface="Courier New"/>
              </a:rPr>
              <a:t>-esym(1788,file_lock)</a:t>
            </a:r>
            <a:endParaRPr/>
          </a:p>
          <a:p>
            <a:r>
              <a:rPr lang="en-US" sz="2200">
                <a:latin typeface="Courier New"/>
              </a:rPr>
              <a:t>//...return value is not used</a:t>
            </a:r>
            <a:endParaRPr/>
          </a:p>
          <a:p>
            <a:r>
              <a:rPr lang="en-US" sz="2200">
                <a:latin typeface="Courier New"/>
              </a:rPr>
              <a:t>-esym(534,printf)</a:t>
            </a:r>
            <a:endParaRPr/>
          </a:p>
          <a:p>
            <a:pPr>
              <a:buSzPct val="25000"/>
              <a:buFont typeface="StarSymbol"/>
              <a:buChar char=""/>
            </a:pPr>
            <a:r>
              <a:rPr lang="en-US"/>
              <a:t>Wildcards er også understøttet:</a:t>
            </a:r>
            <a:endParaRPr/>
          </a:p>
          <a:p>
            <a:r>
              <a:rPr lang="en-US" sz="2200">
                <a:latin typeface="Courier New"/>
              </a:rPr>
              <a:t>-esym(534,et_faelles_prefix*)</a:t>
            </a: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504000" y="301320"/>
            <a:ext cx="9071640" cy="1262160"/>
          </a:xfrm>
          <a:prstGeom prst="rect">
            <a:avLst/>
          </a:prstGeom>
        </p:spPr>
        <p:txBody>
          <a:bodyPr anchor="ctr" bIns="0" lIns="0" rIns="0" tIns="0" wrap="none"/>
          <a:p>
            <a:pPr algn="ctr"/>
            <a:r>
              <a:rPr lang="en-US"/>
              <a:t>Undertryk advarsel for en type</a:t>
            </a:r>
            <a:endParaRPr/>
          </a:p>
        </p:txBody>
      </p:sp>
      <p:sp>
        <p:nvSpPr>
          <p:cNvPr id="143"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Nogle gange er “etype” bedre</a:t>
            </a:r>
            <a:endParaRPr/>
          </a:p>
          <a:p>
            <a:pPr>
              <a:buSzPct val="25000"/>
              <a:buFont typeface="StarSymbol"/>
              <a:buChar char=""/>
            </a:pPr>
            <a:r>
              <a:rPr lang="en-US"/>
              <a:t>Eksempel:</a:t>
            </a:r>
            <a:endParaRPr/>
          </a:p>
          <a:p>
            <a:r>
              <a:rPr lang="en-US" sz="2200">
                <a:latin typeface="Courier New"/>
              </a:rPr>
              <a:t>//..is only referenced by its c'tor and d'tor</a:t>
            </a:r>
            <a:endParaRPr/>
          </a:p>
          <a:p>
            <a:r>
              <a:rPr lang="en-US" sz="2200">
                <a:latin typeface="Courier New"/>
              </a:rPr>
              <a:t>-esym(1788,boost::lock_guard&lt;*&gt;)</a:t>
            </a:r>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504000" y="301320"/>
            <a:ext cx="9071640" cy="1262160"/>
          </a:xfrm>
          <a:prstGeom prst="rect">
            <a:avLst/>
          </a:prstGeom>
        </p:spPr>
        <p:txBody>
          <a:bodyPr anchor="ctr" bIns="0" lIns="0" rIns="0" tIns="0" wrap="none"/>
          <a:p>
            <a:pPr algn="ctr"/>
            <a:r>
              <a:rPr lang="en-US"/>
              <a:t>Flere advarsler: -sem</a:t>
            </a:r>
            <a:endParaRPr/>
          </a:p>
        </p:txBody>
      </p:sp>
      <p:sp>
        <p:nvSpPr>
          <p:cNvPr id="145" name="TextShape 2"/>
          <p:cNvSpPr txBox="1"/>
          <p:nvPr/>
        </p:nvSpPr>
        <p:spPr>
          <a:xfrm>
            <a:off x="504000" y="1769040"/>
            <a:ext cx="9071640" cy="5237640"/>
          </a:xfrm>
          <a:prstGeom prst="rect">
            <a:avLst/>
          </a:prstGeom>
        </p:spPr>
        <p:txBody>
          <a:bodyPr bIns="0" lIns="0" rIns="0" tIns="0" wrap="none"/>
          <a:p>
            <a:pPr>
              <a:buSzPct val="25000"/>
              <a:buFont typeface="StarSymbol"/>
              <a:buChar char=""/>
            </a:pPr>
            <a:r>
              <a:rPr lang="en-US"/>
              <a:t>-sem() fortæller Flexelint om semantikken I funktioner som den ikke har kildekoden til</a:t>
            </a:r>
            <a:endParaRPr/>
          </a:p>
          <a:p>
            <a:pPr>
              <a:buSzPct val="25000"/>
              <a:buFont typeface="StarSymbol"/>
              <a:buChar char=""/>
            </a:pPr>
            <a:r>
              <a:rPr lang="en-US"/>
              <a:t>Eksempel from logger.h:</a:t>
            </a:r>
            <a:endParaRPr/>
          </a:p>
          <a:p>
            <a:r>
              <a:rPr lang="en-US" sz="2000">
                <a:latin typeface="Courier New"/>
              </a:rPr>
              <a:t>void mesgHex(int error_code, const void* raw_data,</a:t>
            </a:r>
            <a:endParaRPr/>
          </a:p>
          <a:p>
            <a:r>
              <a:rPr lang="en-US" sz="2000">
                <a:latin typeface="Courier New"/>
              </a:rPr>
              <a:t>             </a:t>
            </a:r>
            <a:r>
              <a:rPr lang="en-US" sz="2000">
                <a:latin typeface="Courier New"/>
              </a:rPr>
              <a:t>size_t raw_len, const char* fmt, ...);</a:t>
            </a:r>
            <a:endParaRPr/>
          </a:p>
          <a:p>
            <a:pPr>
              <a:buSzPct val="25000"/>
              <a:buFont typeface="StarSymbol"/>
              <a:buChar char=""/>
            </a:pPr>
            <a:r>
              <a:rPr lang="en-US"/>
              <a:t>flexelint.lnt:</a:t>
            </a:r>
            <a:endParaRPr/>
          </a:p>
          <a:p>
            <a:r>
              <a:rPr lang="en-US" sz="2000">
                <a:latin typeface="Courier New"/>
              </a:rPr>
              <a:t>-sem(mesgHex,2P&gt;=3n,pod(2))</a:t>
            </a:r>
            <a:endParaRPr/>
          </a:p>
          <a:p>
            <a:pPr>
              <a:buSzPct val="25000"/>
              <a:buFont typeface="StarSymbol"/>
              <a:buChar char=""/>
            </a:pPr>
            <a:r>
              <a:rPr lang="en-US" sz="3200">
                <a:latin typeface="Arial"/>
              </a:rPr>
              <a:t>Dette fortæller FlexeLint at </a:t>
            </a:r>
            <a:r>
              <a:rPr i="1" lang="en-US" sz="3200">
                <a:latin typeface="Arial"/>
              </a:rPr>
              <a:t>raw_data</a:t>
            </a:r>
            <a:r>
              <a:rPr lang="en-US" sz="3200">
                <a:latin typeface="Arial"/>
              </a:rPr>
              <a:t> skal have mindst </a:t>
            </a:r>
            <a:r>
              <a:rPr i="1" lang="en-US" sz="3200">
                <a:latin typeface="Arial"/>
              </a:rPr>
              <a:t>raw_len</a:t>
            </a:r>
            <a:r>
              <a:rPr lang="en-US" sz="3200">
                <a:latin typeface="Arial"/>
              </a:rPr>
              <a:t> bytes</a:t>
            </a:r>
            <a:endParaRPr/>
          </a:p>
          <a:p>
            <a:pPr>
              <a:buSzPct val="25000"/>
              <a:buFont typeface="StarSymbol"/>
              <a:buChar char=""/>
            </a:pPr>
            <a:r>
              <a:rPr lang="en-US" sz="3200">
                <a:latin typeface="Arial"/>
              </a:rPr>
              <a:t>Og at </a:t>
            </a:r>
            <a:r>
              <a:rPr i="1" lang="en-US" sz="3200">
                <a:latin typeface="Arial"/>
              </a:rPr>
              <a:t>raw_data</a:t>
            </a:r>
            <a:r>
              <a:rPr lang="en-US" sz="3200">
                <a:latin typeface="Arial"/>
              </a:rPr>
              <a:t> ikke må indeholde et ikke-trivielt C++ object (non-POD)</a:t>
            </a:r>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504000" y="301320"/>
            <a:ext cx="9071640" cy="1262160"/>
          </a:xfrm>
          <a:prstGeom prst="rect">
            <a:avLst/>
          </a:prstGeom>
        </p:spPr>
        <p:txBody>
          <a:bodyPr anchor="ctr" bIns="0" lIns="0" rIns="0" tIns="0" wrap="none"/>
          <a:p>
            <a:pPr algn="ctr"/>
            <a:r>
              <a:rPr lang="en-US"/>
              <a:t>Resourcer</a:t>
            </a:r>
            <a:endParaRPr/>
          </a:p>
        </p:txBody>
      </p:sp>
      <p:sp>
        <p:nvSpPr>
          <p:cNvPr id="147"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Online: www.gimpel-online.com/OnlineTesting.html</a:t>
            </a:r>
            <a:endParaRPr/>
          </a:p>
          <a:p>
            <a:pPr>
              <a:buSzPct val="25000"/>
              <a:buFont typeface="StarSymbol"/>
              <a:buChar char=""/>
            </a:pPr>
            <a:r>
              <a:rPr lang="en-US" u="sng"/>
              <a:t>Uddrag</a:t>
            </a:r>
            <a:r>
              <a:rPr lang="en-US"/>
              <a:t> af manualen: www.gimpel.com/html/manual.pdf (man får kun hele manualen hvis man køber)</a:t>
            </a:r>
            <a:endParaRPr/>
          </a:p>
          <a:p>
            <a:pPr>
              <a:buSzPct val="25000"/>
              <a:buFont typeface="StarSymbol"/>
              <a:buChar char=""/>
            </a:pPr>
            <a:r>
              <a:rPr lang="en-US"/>
              <a:t>www.gimpel.com</a:t>
            </a:r>
            <a:endParaRPr/>
          </a:p>
          <a:p>
            <a:pPr>
              <a:buSzPct val="25000"/>
              <a:buFont typeface="StarSymbol"/>
              <a:buChar char=""/>
            </a:pPr>
            <a:r>
              <a:rPr lang="en-US"/>
              <a:t>http://www.gimpel.com/discussion.cfm</a:t>
            </a:r>
            <a:endParaRPr/>
          </a:p>
          <a:p>
            <a:pPr>
              <a:buSzPct val="25000"/>
              <a:buFont typeface="StarSymbol"/>
              <a:buChar char=""/>
            </a:pPr>
            <a:r>
              <a:rPr lang="en-US"/>
              <a:t>Disse slides er tilgængelige på http://i1.dk/</a:t>
            </a: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TextShape 1"/>
          <p:cNvSpPr txBox="1"/>
          <p:nvPr/>
        </p:nvSpPr>
        <p:spPr>
          <a:xfrm>
            <a:off x="504000" y="301320"/>
            <a:ext cx="9071640" cy="1262160"/>
          </a:xfrm>
          <a:prstGeom prst="rect">
            <a:avLst/>
          </a:prstGeom>
        </p:spPr>
        <p:txBody>
          <a:bodyPr anchor="ctr" bIns="0" lIns="0" rIns="0" tIns="0" wrap="none"/>
          <a:p>
            <a:pPr algn="ctr"/>
            <a:r>
              <a:rPr lang="en-US"/>
              <a:t>Slut</a:t>
            </a: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TextShape 1"/>
          <p:cNvSpPr txBox="1"/>
          <p:nvPr/>
        </p:nvSpPr>
        <p:spPr>
          <a:xfrm>
            <a:off x="504000" y="301320"/>
            <a:ext cx="9071640" cy="1262160"/>
          </a:xfrm>
          <a:prstGeom prst="rect">
            <a:avLst/>
          </a:prstGeom>
        </p:spPr>
        <p:txBody>
          <a:bodyPr anchor="ctr" bIns="0" lIns="0" rIns="0" tIns="0" wrap="none"/>
          <a:p>
            <a:pPr algn="ctr"/>
            <a:r>
              <a:rPr lang="en-US"/>
              <a:t>Ekstra slides</a:t>
            </a:r>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504000" y="301320"/>
            <a:ext cx="9071640" cy="1262160"/>
          </a:xfrm>
          <a:prstGeom prst="rect">
            <a:avLst/>
          </a:prstGeom>
        </p:spPr>
        <p:txBody>
          <a:bodyPr anchor="ctr" bIns="0" lIns="0" rIns="0" tIns="0" wrap="none"/>
          <a:p>
            <a:pPr algn="ctr"/>
            <a:r>
              <a:rPr lang="en-US"/>
              <a:t>Hvem bruger statisk analyse?</a:t>
            </a:r>
            <a:endParaRPr/>
          </a:p>
        </p:txBody>
      </p:sp>
      <p:sp>
        <p:nvSpPr>
          <p:cNvPr id="151"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Brancher hvor omkostningerne ved fejl kan måles objektivt (i hvert fald delvist)</a:t>
            </a:r>
            <a:endParaRPr/>
          </a:p>
          <a:p>
            <a:pPr lvl="1">
              <a:buSzPct val="25000"/>
              <a:buFont typeface="StarSymbol"/>
              <a:buChar char=""/>
            </a:pPr>
            <a:r>
              <a:rPr lang="en-US"/>
              <a:t>Medical</a:t>
            </a:r>
            <a:endParaRPr/>
          </a:p>
          <a:p>
            <a:pPr lvl="1">
              <a:buSzPct val="25000"/>
              <a:buFont typeface="StarSymbol"/>
              <a:buChar char=""/>
            </a:pPr>
            <a:r>
              <a:rPr lang="en-US"/>
              <a:t>Finansiel</a:t>
            </a:r>
            <a:endParaRPr/>
          </a:p>
          <a:p>
            <a:pPr lvl="1">
              <a:buSzPct val="25000"/>
              <a:buFont typeface="StarSymbol"/>
              <a:buChar char=""/>
            </a:pPr>
            <a:r>
              <a:rPr lang="en-US"/>
              <a:t>Bilindustrien</a:t>
            </a:r>
            <a:endParaRPr/>
          </a:p>
          <a:p>
            <a:pPr lvl="1">
              <a:buSzPct val="25000"/>
              <a:buFont typeface="StarSymbol"/>
              <a:buChar char=""/>
            </a:pPr>
            <a:r>
              <a:rPr lang="en-US"/>
              <a:t>Luftfart</a:t>
            </a:r>
            <a:endParaRPr/>
          </a:p>
          <a:p>
            <a:pPr lvl="1">
              <a:buSzPct val="25000"/>
              <a:buFont typeface="StarSymbol"/>
              <a:buChar char=""/>
            </a:pPr>
            <a:r>
              <a:rPr lang="en-US"/>
              <a:t>Aerospace</a:t>
            </a:r>
            <a:endParaRPr/>
          </a:p>
          <a:p>
            <a:pPr lvl="1">
              <a:buSzPct val="25000"/>
              <a:buFont typeface="StarSymbol"/>
              <a:buChar char=""/>
            </a:pPr>
            <a:r>
              <a:rPr lang="en-US"/>
              <a:t>Militær (forhåbentlig!)</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504000" y="301320"/>
            <a:ext cx="9071640" cy="1262160"/>
          </a:xfrm>
          <a:prstGeom prst="rect">
            <a:avLst/>
          </a:prstGeom>
        </p:spPr>
        <p:txBody>
          <a:bodyPr anchor="ctr" bIns="0" lIns="0" rIns="0" tIns="0" wrap="none"/>
          <a:p>
            <a:pPr algn="ctr"/>
            <a:r>
              <a:rPr lang="en-US"/>
              <a:t>Orientering / hvad er Flexelint</a:t>
            </a:r>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TextShape 1"/>
          <p:cNvSpPr txBox="1"/>
          <p:nvPr/>
        </p:nvSpPr>
        <p:spPr>
          <a:xfrm>
            <a:off x="504000" y="301320"/>
            <a:ext cx="9071640" cy="1262160"/>
          </a:xfrm>
          <a:prstGeom prst="rect">
            <a:avLst/>
          </a:prstGeom>
        </p:spPr>
        <p:txBody>
          <a:bodyPr anchor="ctr" bIns="0" lIns="0" rIns="0" tIns="0" wrap="none"/>
          <a:p>
            <a:pPr algn="ctr"/>
            <a:r>
              <a:rPr lang="en-US"/>
              <a:t>Vil FlexeLint finde fejl i min kode?</a:t>
            </a:r>
            <a:endParaRPr/>
          </a:p>
        </p:txBody>
      </p:sp>
      <p:sp>
        <p:nvSpPr>
          <p:cNvPr id="153"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Hvis det er moden koden, og udviklerne har vedligeholdt det med omhu: Ikke ret mange.</a:t>
            </a:r>
            <a:endParaRPr/>
          </a:p>
          <a:p>
            <a:pPr>
              <a:buSzPct val="25000"/>
              <a:buFont typeface="StarSymbol"/>
              <a:buChar char=""/>
            </a:pPr>
            <a:r>
              <a:rPr lang="en-US"/>
              <a:t>Så: Mest grænsetilfælde (“corner-cases”)</a:t>
            </a:r>
            <a:endParaRPr/>
          </a:p>
          <a:p>
            <a:pPr>
              <a:buSzPct val="25000"/>
              <a:buFont typeface="StarSymbol"/>
              <a:buChar char=""/>
            </a:pPr>
            <a:r>
              <a:rPr lang="en-US"/>
              <a:t>Men normalt mere alvorlige problemer i ny kode</a:t>
            </a:r>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TextShape 1"/>
          <p:cNvSpPr txBox="1"/>
          <p:nvPr/>
        </p:nvSpPr>
        <p:spPr>
          <a:xfrm>
            <a:off x="504000" y="301320"/>
            <a:ext cx="9071640" cy="1262160"/>
          </a:xfrm>
          <a:prstGeom prst="rect">
            <a:avLst/>
          </a:prstGeom>
        </p:spPr>
        <p:txBody>
          <a:bodyPr anchor="ctr" bIns="0" lIns="0" rIns="0" tIns="0" wrap="none"/>
          <a:p>
            <a:pPr algn="ctr"/>
            <a:r>
              <a:rPr lang="en-US"/>
              <a:t>Andre C/C++ statisk analyse værktøjer</a:t>
            </a:r>
            <a:endParaRPr/>
          </a:p>
        </p:txBody>
      </p:sp>
      <p:sp>
        <p:nvSpPr>
          <p:cNvPr id="155"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Mange er blot en forgyldt “grep”</a:t>
            </a:r>
            <a:endParaRPr/>
          </a:p>
          <a:p>
            <a:pPr>
              <a:buSzPct val="25000"/>
              <a:buFont typeface="StarSymbol"/>
              <a:buChar char=""/>
            </a:pPr>
            <a:r>
              <a:rPr lang="en-US"/>
              <a:t>Mange fokuserer på sikkerhed (“tainted” data, buffer overflows)</a:t>
            </a:r>
            <a:endParaRPr/>
          </a:p>
          <a:p>
            <a:pPr>
              <a:buSzPct val="25000"/>
              <a:buFont typeface="StarSymbol"/>
              <a:buChar char=""/>
            </a:pPr>
            <a:r>
              <a:rPr lang="en-US"/>
              <a:t>Nogle kræver ekstra servere blot til at analysere kildekoden</a:t>
            </a:r>
            <a:endParaRPr/>
          </a:p>
          <a:p>
            <a:pPr>
              <a:buSzPct val="25000"/>
              <a:buFont typeface="StarSymbol"/>
              <a:buChar char=""/>
            </a:pPr>
            <a:r>
              <a:rPr lang="en-US"/>
              <a:t>Nogle er begrænset til få eller en platform</a:t>
            </a:r>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TextShape 1"/>
          <p:cNvSpPr txBox="1"/>
          <p:nvPr/>
        </p:nvSpPr>
        <p:spPr>
          <a:xfrm>
            <a:off x="504000" y="301320"/>
            <a:ext cx="9071640" cy="1262160"/>
          </a:xfrm>
          <a:prstGeom prst="rect">
            <a:avLst/>
          </a:prstGeom>
        </p:spPr>
        <p:txBody>
          <a:bodyPr anchor="ctr" bIns="0" lIns="0" rIns="0" tIns="0" wrap="none"/>
          <a:p>
            <a:pPr algn="ctr"/>
            <a:r>
              <a:rPr lang="en-US"/>
              <a:t>Andre C/C++ statisk analyse værktøjer</a:t>
            </a:r>
            <a:endParaRPr/>
          </a:p>
        </p:txBody>
      </p:sp>
      <p:sp>
        <p:nvSpPr>
          <p:cNvPr id="157"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Det største / mest velkendte spillere på markedet er:</a:t>
            </a:r>
            <a:endParaRPr/>
          </a:p>
          <a:p>
            <a:pPr lvl="1">
              <a:buSzPct val="25000"/>
              <a:buFont typeface="StarSymbol"/>
              <a:buChar char=""/>
            </a:pPr>
            <a:r>
              <a:rPr lang="en-US"/>
              <a:t>Coverity</a:t>
            </a:r>
            <a:endParaRPr/>
          </a:p>
          <a:p>
            <a:pPr lvl="1">
              <a:buSzPct val="25000"/>
              <a:buFont typeface="StarSymbol"/>
              <a:buChar char=""/>
            </a:pPr>
            <a:r>
              <a:rPr lang="en-US"/>
              <a:t>Polyspace</a:t>
            </a:r>
            <a:endParaRPr/>
          </a:p>
          <a:p>
            <a:pPr lvl="1">
              <a:buSzPct val="25000"/>
              <a:buFont typeface="StarSymbol"/>
              <a:buChar char=""/>
            </a:pPr>
            <a:r>
              <a:rPr lang="en-US"/>
              <a:t>Fortify</a:t>
            </a:r>
            <a:endParaRPr/>
          </a:p>
          <a:p>
            <a:pPr lvl="1">
              <a:buSzPct val="25000"/>
              <a:buFont typeface="StarSymbol"/>
              <a:buChar char=""/>
            </a:pPr>
            <a:r>
              <a:rPr lang="en-US"/>
              <a:t>Klocwork</a:t>
            </a:r>
            <a:endParaRPr/>
          </a:p>
          <a:p>
            <a:pPr lvl="1">
              <a:buSzPct val="25000"/>
              <a:buFont typeface="StarSymbol"/>
              <a:buChar char=""/>
            </a:pPr>
            <a:r>
              <a:rPr lang="en-US"/>
              <a:t>Parasoft</a:t>
            </a:r>
            <a:endParaRPr/>
          </a:p>
        </p:txBody>
      </p:sp>
    </p:spTree>
  </p:cSld>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504000" y="301320"/>
            <a:ext cx="9071640" cy="1262160"/>
          </a:xfrm>
          <a:prstGeom prst="rect">
            <a:avLst/>
          </a:prstGeom>
        </p:spPr>
        <p:txBody>
          <a:bodyPr anchor="ctr" bIns="0" lIns="0" rIns="0" tIns="0" wrap="none"/>
          <a:p>
            <a:pPr algn="ctr"/>
            <a:r>
              <a:rPr lang="en-US"/>
              <a:t>Advarsler, udrag: 514</a:t>
            </a:r>
            <a:endParaRPr/>
          </a:p>
        </p:txBody>
      </p:sp>
      <p:sp>
        <p:nvSpPr>
          <p:cNvPr id="159" name="TextShape 2"/>
          <p:cNvSpPr txBox="1"/>
          <p:nvPr/>
        </p:nvSpPr>
        <p:spPr>
          <a:xfrm>
            <a:off x="504000" y="1769040"/>
            <a:ext cx="9071640" cy="4989600"/>
          </a:xfrm>
          <a:prstGeom prst="rect">
            <a:avLst/>
          </a:prstGeom>
        </p:spPr>
        <p:txBody>
          <a:bodyPr bIns="0" lIns="0" rIns="0" tIns="0" wrap="none"/>
          <a:p>
            <a:r>
              <a:rPr lang="en-US" sz="2000">
                <a:latin typeface="Courier New"/>
              </a:rPr>
              <a:t>514    Unusual use of a Boolean  -- An argument to an arithmetic operator (+ - / * %) or a bit-wise logical operator (| &amp; ^) was a Boolean. This can often happen by accident as in:</a:t>
            </a:r>
            <a:endParaRPr/>
          </a:p>
          <a:p>
            <a:endParaRPr/>
          </a:p>
          <a:p>
            <a:r>
              <a:rPr lang="en-US" sz="2000">
                <a:latin typeface="Courier New"/>
              </a:rPr>
              <a:t>               </a:t>
            </a:r>
            <a:r>
              <a:rPr lang="en-US" sz="2000">
                <a:latin typeface="Courier New"/>
              </a:rPr>
              <a:t>if( flags &amp; 4 == 0 )</a:t>
            </a:r>
            <a:endParaRPr/>
          </a:p>
          <a:p>
            <a:endParaRPr/>
          </a:p>
          <a:p>
            <a:r>
              <a:rPr lang="en-US" sz="2000">
                <a:latin typeface="Courier New"/>
              </a:rPr>
              <a:t>where the ==, having higher precedence than &amp;, is done first (to the puzzlement of the programmer).</a:t>
            </a:r>
            <a:endParaRPr/>
          </a:p>
          <a:p>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TextShape 1"/>
          <p:cNvSpPr txBox="1"/>
          <p:nvPr/>
        </p:nvSpPr>
        <p:spPr>
          <a:xfrm>
            <a:off x="504000" y="301320"/>
            <a:ext cx="9071640" cy="1262160"/>
          </a:xfrm>
          <a:prstGeom prst="rect">
            <a:avLst/>
          </a:prstGeom>
        </p:spPr>
        <p:txBody>
          <a:bodyPr anchor="ctr" bIns="0" lIns="0" rIns="0" tIns="0" wrap="none"/>
          <a:p>
            <a:pPr algn="ctr"/>
            <a:r>
              <a:rPr lang="en-US"/>
              <a:t>Advarsler, udrag: 721</a:t>
            </a:r>
            <a:endParaRPr/>
          </a:p>
        </p:txBody>
      </p:sp>
      <p:sp>
        <p:nvSpPr>
          <p:cNvPr id="161" name="TextShape 2"/>
          <p:cNvSpPr txBox="1"/>
          <p:nvPr/>
        </p:nvSpPr>
        <p:spPr>
          <a:xfrm>
            <a:off x="504000" y="1769040"/>
            <a:ext cx="9071640" cy="4989600"/>
          </a:xfrm>
          <a:prstGeom prst="rect">
            <a:avLst/>
          </a:prstGeom>
        </p:spPr>
        <p:txBody>
          <a:bodyPr bIns="0" lIns="0" rIns="0" tIns="0" wrap="none"/>
          <a:p>
            <a:r>
              <a:rPr lang="en-US" sz="2000">
                <a:latin typeface="Courier New"/>
              </a:rPr>
              <a:t>721    Suspicious use of ;  -- A semi-colon was found immediately to the right of a right parenthesis in a construct of the form if(e);. As such it may be overlooked or confused with the use of semi-colons to terminate statements. The message will be inhibited if the ';' is separated by at least one blank from the ')'. Better, place it on a separate line. See also message 548.</a:t>
            </a:r>
            <a:endParaRPr/>
          </a:p>
          <a:p>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TextShape 1"/>
          <p:cNvSpPr txBox="1"/>
          <p:nvPr/>
        </p:nvSpPr>
        <p:spPr>
          <a:xfrm>
            <a:off x="504000" y="301320"/>
            <a:ext cx="9071640" cy="1262160"/>
          </a:xfrm>
          <a:prstGeom prst="rect">
            <a:avLst/>
          </a:prstGeom>
        </p:spPr>
        <p:txBody>
          <a:bodyPr anchor="ctr" bIns="0" lIns="0" rIns="0" tIns="0" wrap="none"/>
          <a:p>
            <a:pPr algn="ctr"/>
            <a:r>
              <a:rPr lang="en-US"/>
              <a:t>Advarsler, udrag: 1725</a:t>
            </a:r>
            <a:endParaRPr/>
          </a:p>
        </p:txBody>
      </p:sp>
      <p:sp>
        <p:nvSpPr>
          <p:cNvPr id="163" name="TextShape 2"/>
          <p:cNvSpPr txBox="1"/>
          <p:nvPr/>
        </p:nvSpPr>
        <p:spPr>
          <a:xfrm>
            <a:off x="504000" y="1769040"/>
            <a:ext cx="9071640" cy="4989600"/>
          </a:xfrm>
          <a:prstGeom prst="rect">
            <a:avLst/>
          </a:prstGeom>
        </p:spPr>
        <p:txBody>
          <a:bodyPr bIns="0" lIns="0" rIns="0" tIns="0" wrap="none"/>
          <a:p>
            <a:r>
              <a:rPr lang="en-US" sz="2000">
                <a:latin typeface="Courier New"/>
              </a:rPr>
              <a:t>1725   class member 'Symbol' is a reference  -- There are a number of subtle difficulties with reference data members. If a class containing a reference is assigned, the default assignment operator will presumably copy the raw underlying pointer. This violates the principle that a reference's underlying pointer, once established, is never modified. Some compilers protect against this eventuality by refusing to create a default assignment operator for classes containing references. Similar remarks can be made about copy constructors. If you are careful about how you design your copy constructors and assignment operators, then references within classes can be a useful programming technique. They should not, however, be employed casually. [21, §2.1.3]</a:t>
            </a:r>
            <a:endParaRPr/>
          </a:p>
          <a:p>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504000" y="301320"/>
            <a:ext cx="9071640" cy="1262160"/>
          </a:xfrm>
          <a:prstGeom prst="rect">
            <a:avLst/>
          </a:prstGeom>
        </p:spPr>
        <p:txBody>
          <a:bodyPr anchor="ctr" bIns="0" lIns="0" rIns="0" tIns="0" wrap="none"/>
          <a:p>
            <a:pPr algn="ctr"/>
            <a:r>
              <a:rPr lang="en-US"/>
              <a:t>FlexeLint er aldrig glad (1)</a:t>
            </a:r>
            <a:endParaRPr/>
          </a:p>
        </p:txBody>
      </p:sp>
      <p:sp>
        <p:nvSpPr>
          <p:cNvPr id="165" name="TextShape 2"/>
          <p:cNvSpPr txBox="1"/>
          <p:nvPr/>
        </p:nvSpPr>
        <p:spPr>
          <a:xfrm>
            <a:off x="504000" y="1769040"/>
            <a:ext cx="9071640" cy="4989600"/>
          </a:xfrm>
          <a:prstGeom prst="rect">
            <a:avLst/>
          </a:prstGeom>
        </p:spPr>
        <p:txBody>
          <a:bodyPr bIns="0" lIns="0" rIns="0" tIns="0" wrap="none"/>
          <a:p>
            <a:r>
              <a:rPr lang="en-US" sz="2400">
                <a:latin typeface="Courier New"/>
              </a:rPr>
              <a:t>#include &lt;stdio.h&gt;</a:t>
            </a:r>
            <a:endParaRPr/>
          </a:p>
          <a:p>
            <a:r>
              <a:rPr b="1" lang="en-US" sz="2400">
                <a:latin typeface="Courier New"/>
              </a:rPr>
              <a:t>int</a:t>
            </a:r>
            <a:r>
              <a:rPr lang="en-US" sz="2400">
                <a:latin typeface="Courier New"/>
              </a:rPr>
              <a:t> main() {</a:t>
            </a:r>
            <a:endParaRPr/>
          </a:p>
          <a:p>
            <a:r>
              <a:rPr lang="en-US" sz="2400">
                <a:latin typeface="Courier New"/>
              </a:rPr>
              <a:t>    </a:t>
            </a:r>
            <a:r>
              <a:rPr lang="en-US" sz="2400">
                <a:latin typeface="Courier New"/>
              </a:rPr>
              <a:t>printf("Hello world!\n");</a:t>
            </a:r>
            <a:endParaRPr/>
          </a:p>
          <a:p>
            <a:r>
              <a:rPr lang="en-US" sz="2400">
                <a:latin typeface="Courier New"/>
              </a:rPr>
              <a:t>    </a:t>
            </a:r>
            <a:r>
              <a:rPr b="1" lang="en-US" sz="2400">
                <a:latin typeface="Courier New"/>
              </a:rPr>
              <a:t>return</a:t>
            </a:r>
            <a:r>
              <a:rPr lang="en-US" sz="2400">
                <a:latin typeface="Courier New"/>
              </a:rPr>
              <a:t> 0;</a:t>
            </a:r>
            <a:endParaRPr/>
          </a:p>
          <a:p>
            <a:r>
              <a:rPr lang="en-US" sz="2400">
                <a:latin typeface="Courier New"/>
              </a:rPr>
              <a:t>}</a:t>
            </a:r>
            <a:endParaRPr/>
          </a:p>
          <a:p>
            <a:endParaRPr/>
          </a:p>
          <a:p>
            <a:r>
              <a:rPr lang="en-US"/>
              <a:t>flexelint -w4 on hello.cc</a:t>
            </a:r>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504000" y="301320"/>
            <a:ext cx="9071640" cy="1262160"/>
          </a:xfrm>
          <a:prstGeom prst="rect">
            <a:avLst/>
          </a:prstGeom>
        </p:spPr>
        <p:txBody>
          <a:bodyPr anchor="ctr" bIns="0" lIns="0" rIns="0" tIns="0" wrap="none"/>
          <a:p>
            <a:pPr algn="ctr"/>
            <a:r>
              <a:rPr lang="en-US"/>
              <a:t>FlexeLint er aldrig glad (2)</a:t>
            </a:r>
            <a:endParaRPr/>
          </a:p>
        </p:txBody>
      </p:sp>
      <p:sp>
        <p:nvSpPr>
          <p:cNvPr id="167" name="TextShape 2"/>
          <p:cNvSpPr txBox="1"/>
          <p:nvPr/>
        </p:nvSpPr>
        <p:spPr>
          <a:xfrm>
            <a:off x="228600" y="1371600"/>
            <a:ext cx="9829800" cy="5841360"/>
          </a:xfrm>
          <a:prstGeom prst="rect">
            <a:avLst/>
          </a:prstGeom>
        </p:spPr>
        <p:txBody>
          <a:bodyPr bIns="45000" lIns="90000" rIns="90000" tIns="45000" wrap="none"/>
          <a:p>
            <a:r>
              <a:rPr lang="en-US" sz="1600">
                <a:latin typeface="Courier New"/>
              </a:rPr>
              <a:t>int main() {</a:t>
            </a:r>
            <a:endParaRPr/>
          </a:p>
          <a:p>
            <a:r>
              <a:rPr lang="en-US" sz="1600">
                <a:latin typeface="Courier New"/>
              </a:rPr>
              <a:t>hello.cc  2  Note 970: Use of modifier or type 'int' outside of a typedef</a:t>
            </a:r>
            <a:endParaRPr/>
          </a:p>
          <a:p>
            <a:r>
              <a:rPr lang="en-US" sz="1600">
                <a:latin typeface="Courier New"/>
              </a:rPr>
              <a:t>hello.cc  2  Note 1917: empty prototype for definition, assumed '(void)'</a:t>
            </a:r>
            <a:endParaRPr/>
          </a:p>
          <a:p>
            <a:r>
              <a:rPr lang="en-US" sz="1600">
                <a:latin typeface="Courier New"/>
              </a:rPr>
              <a:t>                           </a:t>
            </a:r>
            <a:r>
              <a:rPr lang="en-US" sz="1600">
                <a:latin typeface="Courier New"/>
              </a:rPr>
              <a:t>_</a:t>
            </a:r>
            <a:endParaRPr/>
          </a:p>
          <a:p>
            <a:r>
              <a:rPr lang="en-US" sz="1600">
                <a:latin typeface="Courier New"/>
              </a:rPr>
              <a:t>    </a:t>
            </a:r>
            <a:r>
              <a:rPr lang="en-US" sz="1600">
                <a:latin typeface="Courier New"/>
              </a:rPr>
              <a:t>printf("Hello world!\n");</a:t>
            </a:r>
            <a:endParaRPr/>
          </a:p>
          <a:p>
            <a:r>
              <a:rPr lang="en-US" sz="1600">
                <a:latin typeface="Courier New"/>
              </a:rPr>
              <a:t>hello.cc  3  Note 1960: Violates MISRA C++ 2008 Required Rule 5-2-12, Array type passed to function expecting a pointer</a:t>
            </a:r>
            <a:endParaRPr/>
          </a:p>
          <a:p>
            <a:r>
              <a:rPr lang="en-US" sz="1600">
                <a:latin typeface="Courier New"/>
              </a:rPr>
              <a:t>hello.cc  3  Warning 534: Ignoring return value of function 'printf(const char*, ...)' (compare with line 341, file /usr/include/stdio.h)</a:t>
            </a:r>
            <a:endParaRPr/>
          </a:p>
          <a:p>
            <a:endParaRPr/>
          </a:p>
          <a:p>
            <a:r>
              <a:rPr lang="en-US" sz="1600">
                <a:latin typeface="Courier New"/>
              </a:rPr>
              <a:t>    </a:t>
            </a:r>
            <a:r>
              <a:rPr lang="en-US" sz="1600">
                <a:latin typeface="Courier New"/>
              </a:rPr>
              <a:t>--- Wrap-up for Module: hello.cc</a:t>
            </a:r>
            <a:endParaRPr/>
          </a:p>
          <a:p>
            <a:endParaRPr/>
          </a:p>
          <a:p>
            <a:r>
              <a:rPr lang="en-US" sz="1600">
                <a:latin typeface="Courier New"/>
              </a:rPr>
              <a:t>Note 966: Indirectly included header file '/usr/include/features.h' not used by module 'hello.cc'</a:t>
            </a:r>
            <a:endParaRPr/>
          </a:p>
          <a:p>
            <a:r>
              <a:rPr lang="en-US" sz="1600">
                <a:latin typeface="Courier New"/>
              </a:rPr>
              <a:t>Note 966: Indirectly included header file '/usr/include/sys/cdefs.h' not used by module 'hello.cc'</a:t>
            </a:r>
            <a:endParaRPr/>
          </a:p>
          <a:p>
            <a:r>
              <a:rPr lang="en-US" sz="1600">
                <a:latin typeface="Courier New"/>
              </a:rPr>
              <a:t>Note 966: Indirectly included header file '/usr/include/bits/wordsize.h' not used by module 'hello.cc'</a:t>
            </a:r>
            <a:endParaRPr/>
          </a:p>
          <a:p>
            <a:r>
              <a:rPr lang="en-US" sz="1600">
                <a:latin typeface="Courier New"/>
              </a:rPr>
              <a:t>Note 966: Indirectly included header file '/usr/include/gnu/stubs.h' not used by module 'hello.cc'</a:t>
            </a:r>
            <a:endParaRPr/>
          </a:p>
          <a:p>
            <a:r>
              <a:rPr lang="en-US" sz="1600">
                <a:latin typeface="Courier New"/>
              </a:rPr>
              <a:t>Note 966: Indirectly included header file '/usr/include/gnu/stubs-64.h' not used by module 'hello.cc'</a:t>
            </a:r>
            <a:endParaRPr/>
          </a:p>
          <a:p>
            <a:r>
              <a:rPr lang="en-US" sz="1600">
                <a:latin typeface="Courier New"/>
              </a:rPr>
              <a:t>...</a:t>
            </a:r>
            <a:endParaRPr/>
          </a:p>
          <a:p>
            <a:r>
              <a:rPr lang="en-US" sz="1600">
                <a:latin typeface="Courier New"/>
              </a:rPr>
              <a:t>---snip---</a:t>
            </a:r>
            <a:endParaRPr/>
          </a:p>
          <a:p>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504000" y="301320"/>
            <a:ext cx="9071640" cy="1262160"/>
          </a:xfrm>
          <a:prstGeom prst="rect">
            <a:avLst/>
          </a:prstGeom>
        </p:spPr>
        <p:txBody>
          <a:bodyPr anchor="ctr" bIns="0" lIns="0" rIns="0" tIns="0" wrap="none"/>
          <a:p>
            <a:pPr algn="ctr"/>
            <a:r>
              <a:rPr lang="en-US"/>
              <a:t>Undertryk advarsel på en enkelt linje</a:t>
            </a:r>
            <a:endParaRPr/>
          </a:p>
        </p:txBody>
      </p:sp>
      <p:sp>
        <p:nvSpPr>
          <p:cNvPr id="169" name="TextShape 2"/>
          <p:cNvSpPr txBox="1"/>
          <p:nvPr/>
        </p:nvSpPr>
        <p:spPr>
          <a:xfrm>
            <a:off x="504000" y="1769040"/>
            <a:ext cx="9071640" cy="4989600"/>
          </a:xfrm>
          <a:prstGeom prst="rect">
            <a:avLst/>
          </a:prstGeom>
        </p:spPr>
        <p:txBody>
          <a:bodyPr bIns="0" lIns="0" rIns="0" tIns="0" wrap="none"/>
          <a:p>
            <a:r>
              <a:rPr b="1" lang="en-US">
                <a:latin typeface="Courier New"/>
              </a:rPr>
              <a:t>static</a:t>
            </a:r>
            <a:r>
              <a:rPr lang="en-US">
                <a:latin typeface="Courier New"/>
              </a:rPr>
              <a:t> </a:t>
            </a:r>
            <a:r>
              <a:rPr b="1" lang="en-US">
                <a:latin typeface="Courier New"/>
              </a:rPr>
              <a:t>unsigned</a:t>
            </a:r>
            <a:r>
              <a:rPr lang="en-US">
                <a:latin typeface="Courier New"/>
              </a:rPr>
              <a:t> </a:t>
            </a:r>
            <a:r>
              <a:rPr b="1" lang="en-US">
                <a:latin typeface="Courier New"/>
              </a:rPr>
              <a:t>long</a:t>
            </a:r>
            <a:r>
              <a:rPr lang="en-US">
                <a:latin typeface="Courier New"/>
              </a:rPr>
              <a:t> hash_ip6_address(</a:t>
            </a:r>
            <a:r>
              <a:rPr b="1" lang="en-US">
                <a:latin typeface="Courier New"/>
              </a:rPr>
              <a:t>const</a:t>
            </a:r>
            <a:r>
              <a:rPr lang="en-US">
                <a:latin typeface="Courier New"/>
              </a:rPr>
              <a:t> in6_addr &amp;ip_addr) {</a:t>
            </a:r>
            <a:endParaRPr/>
          </a:p>
          <a:p>
            <a:r>
              <a:rPr lang="en-US">
                <a:latin typeface="Courier New"/>
              </a:rPr>
              <a:t>    </a:t>
            </a:r>
            <a:r>
              <a:rPr b="1" lang="en-US">
                <a:latin typeface="Courier New"/>
              </a:rPr>
              <a:t>const</a:t>
            </a:r>
            <a:r>
              <a:rPr lang="en-US">
                <a:latin typeface="Courier New"/>
              </a:rPr>
              <a:t> uint32_t *p = (</a:t>
            </a:r>
            <a:r>
              <a:rPr b="1" lang="en-US">
                <a:latin typeface="Courier New"/>
              </a:rPr>
              <a:t>const</a:t>
            </a:r>
            <a:r>
              <a:rPr lang="en-US">
                <a:latin typeface="Courier New"/>
              </a:rPr>
              <a:t> uint32_t*)&amp;ip_addr; </a:t>
            </a:r>
            <a:r>
              <a:rPr i="1" lang="en-US">
                <a:latin typeface="Courier New"/>
              </a:rPr>
              <a:t>//lint !e740</a:t>
            </a:r>
            <a:endParaRPr/>
          </a:p>
          <a:p>
            <a:r>
              <a:rPr lang="en-US">
                <a:latin typeface="Courier New"/>
              </a:rPr>
              <a:t>    </a:t>
            </a:r>
            <a:r>
              <a:rPr b="1" lang="en-US">
                <a:latin typeface="Courier New"/>
              </a:rPr>
              <a:t>return</a:t>
            </a:r>
            <a:r>
              <a:rPr lang="en-US">
                <a:latin typeface="Courier New"/>
              </a:rPr>
              <a:t> (</a:t>
            </a:r>
            <a:r>
              <a:rPr b="1" lang="en-US">
                <a:latin typeface="Courier New"/>
              </a:rPr>
              <a:t>unsigned</a:t>
            </a:r>
            <a:r>
              <a:rPr lang="en-US">
                <a:latin typeface="Courier New"/>
              </a:rPr>
              <a:t> </a:t>
            </a:r>
            <a:r>
              <a:rPr b="1" lang="en-US">
                <a:latin typeface="Courier New"/>
              </a:rPr>
              <a:t>long</a:t>
            </a:r>
            <a:r>
              <a:rPr lang="en-US">
                <a:latin typeface="Courier New"/>
              </a:rPr>
              <a:t>)p[0]+p[1]+p[2]+p[3];</a:t>
            </a:r>
            <a:endParaRPr/>
          </a:p>
          <a:p>
            <a:r>
              <a:rPr lang="en-US">
                <a:latin typeface="Courier New"/>
              </a:rPr>
              <a:t>}</a:t>
            </a:r>
            <a:endParaRPr/>
          </a:p>
          <a:p>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TextShape 1"/>
          <p:cNvSpPr txBox="1"/>
          <p:nvPr/>
        </p:nvSpPr>
        <p:spPr>
          <a:xfrm>
            <a:off x="504000" y="301320"/>
            <a:ext cx="9071640" cy="1262160"/>
          </a:xfrm>
          <a:prstGeom prst="rect">
            <a:avLst/>
          </a:prstGeom>
        </p:spPr>
        <p:txBody>
          <a:bodyPr anchor="ctr" bIns="0" lIns="0" rIns="0" tIns="0" wrap="none"/>
          <a:p>
            <a:pPr algn="ctr"/>
            <a:r>
              <a:rPr lang="en-US"/>
              <a:t>Undertryk advarsel i en blok</a:t>
            </a:r>
            <a:endParaRPr/>
          </a:p>
        </p:txBody>
      </p:sp>
      <p:sp>
        <p:nvSpPr>
          <p:cNvPr id="171" name="TextShape 2"/>
          <p:cNvSpPr txBox="1"/>
          <p:nvPr/>
        </p:nvSpPr>
        <p:spPr>
          <a:xfrm>
            <a:off x="504000" y="1769040"/>
            <a:ext cx="9071640" cy="4989600"/>
          </a:xfrm>
          <a:prstGeom prst="rect">
            <a:avLst/>
          </a:prstGeom>
        </p:spPr>
        <p:txBody>
          <a:bodyPr bIns="0" lIns="0" rIns="0" tIns="0" wrap="none"/>
          <a:p>
            <a:r>
              <a:rPr b="1" lang="en-US">
                <a:latin typeface="Courier New"/>
              </a:rPr>
              <a:t>void</a:t>
            </a:r>
            <a:r>
              <a:rPr lang="en-US">
                <a:latin typeface="Courier New"/>
              </a:rPr>
              <a:t> KeyTable::forget(Key *key) {</a:t>
            </a:r>
            <a:endParaRPr/>
          </a:p>
          <a:p>
            <a:r>
              <a:rPr lang="en-US">
                <a:latin typeface="Courier New"/>
              </a:rPr>
              <a:t>    </a:t>
            </a:r>
            <a:r>
              <a:rPr i="1" lang="en-US">
                <a:latin typeface="Courier New"/>
              </a:rPr>
              <a:t>//lint --e{818}   key could be const</a:t>
            </a:r>
            <a:endParaRPr/>
          </a:p>
          <a:p>
            <a:r>
              <a:rPr lang="en-US">
                <a:latin typeface="Courier New"/>
              </a:rPr>
              <a:t>    </a:t>
            </a:r>
            <a:r>
              <a:rPr b="1" lang="en-US">
                <a:latin typeface="Courier New"/>
              </a:rPr>
              <a:t>if</a:t>
            </a:r>
            <a:r>
              <a:rPr lang="en-US">
                <a:latin typeface="Courier New"/>
              </a:rPr>
              <a:t>(key-&gt;prev) {</a:t>
            </a:r>
            <a:endParaRPr/>
          </a:p>
          <a:p>
            <a:r>
              <a:rPr lang="en-US">
                <a:latin typeface="Courier New"/>
              </a:rPr>
              <a:t>        </a:t>
            </a:r>
            <a:r>
              <a:rPr lang="en-US">
                <a:latin typeface="Courier New"/>
              </a:rPr>
              <a:t>key-&gt;prev-&gt;next = key-&gt;next;</a:t>
            </a:r>
            <a:endParaRPr/>
          </a:p>
          <a:p>
            <a:r>
              <a:rPr lang="en-US">
                <a:latin typeface="Courier New"/>
              </a:rPr>
              <a:t>    </a:t>
            </a:r>
            <a:r>
              <a:rPr lang="en-US">
                <a:latin typeface="Courier New"/>
              </a:rPr>
              <a:t>} else {</a:t>
            </a:r>
            <a:endParaRPr/>
          </a:p>
          <a:p>
            <a:r>
              <a:rPr lang="en-US">
                <a:latin typeface="Courier New"/>
              </a:rPr>
              <a:t>        </a:t>
            </a:r>
            <a:r>
              <a:rPr b="1" lang="en-US">
                <a:latin typeface="Courier New"/>
              </a:rPr>
              <a:t>unsigned</a:t>
            </a:r>
            <a:r>
              <a:rPr lang="en-US">
                <a:latin typeface="Courier New"/>
              </a:rPr>
              <a:t> </a:t>
            </a:r>
            <a:r>
              <a:rPr b="1" lang="en-US">
                <a:latin typeface="Courier New"/>
              </a:rPr>
              <a:t>long</a:t>
            </a:r>
            <a:r>
              <a:rPr lang="en-US">
                <a:latin typeface="Courier New"/>
              </a:rPr>
              <a:t> hash_value = hashKey(key-&gt;key);</a:t>
            </a:r>
            <a:endParaRPr/>
          </a:p>
          <a:p>
            <a:r>
              <a:rPr lang="en-US">
                <a:latin typeface="Courier New"/>
              </a:rPr>
              <a:t>        </a:t>
            </a:r>
            <a:r>
              <a:rPr b="1" lang="en-US">
                <a:latin typeface="Courier New"/>
              </a:rPr>
              <a:t>unsigned</a:t>
            </a:r>
            <a:r>
              <a:rPr lang="en-US">
                <a:latin typeface="Courier New"/>
              </a:rPr>
              <a:t> </a:t>
            </a:r>
            <a:r>
              <a:rPr b="1" lang="en-US">
                <a:latin typeface="Courier New"/>
              </a:rPr>
              <a:t>long</a:t>
            </a:r>
            <a:r>
              <a:rPr lang="en-US">
                <a:latin typeface="Courier New"/>
              </a:rPr>
              <a:t> hash_index = hash_value%table_size;</a:t>
            </a:r>
            <a:endParaRPr/>
          </a:p>
          <a:p>
            <a:r>
              <a:rPr lang="en-US">
                <a:latin typeface="Courier New"/>
              </a:rPr>
              <a:t>        </a:t>
            </a:r>
            <a:r>
              <a:rPr lang="en-US">
                <a:latin typeface="Courier New"/>
              </a:rPr>
              <a:t>assert(table[hash_index]==key);</a:t>
            </a:r>
            <a:endParaRPr/>
          </a:p>
          <a:p>
            <a:r>
              <a:rPr lang="en-US">
                <a:latin typeface="Courier New"/>
              </a:rPr>
              <a:t>        </a:t>
            </a:r>
            <a:r>
              <a:rPr lang="en-US">
                <a:latin typeface="Courier New"/>
              </a:rPr>
              <a:t>table[hash_index] = key-&gt;next;</a:t>
            </a:r>
            <a:endParaRPr/>
          </a:p>
          <a:p>
            <a:r>
              <a:rPr lang="en-US">
                <a:latin typeface="Courier New"/>
              </a:rPr>
              <a:t>    </a:t>
            </a:r>
            <a:r>
              <a:rPr lang="en-US">
                <a:latin typeface="Courier New"/>
              </a:rPr>
              <a:t>}</a:t>
            </a:r>
            <a:endParaRPr/>
          </a:p>
          <a:p>
            <a:r>
              <a:rPr lang="en-US">
                <a:latin typeface="Courier New"/>
              </a:rPr>
              <a:t>    </a:t>
            </a:r>
            <a:r>
              <a:rPr lang="en-US">
                <a:latin typeface="Courier New"/>
              </a:rPr>
              <a:t>if(key-&gt;next) key-&gt;next-&gt;prev = key-&gt;prev;</a:t>
            </a:r>
            <a:endParaRPr/>
          </a:p>
          <a:p>
            <a:r>
              <a:rPr lang="en-US">
                <a:latin typeface="Courier New"/>
              </a:rPr>
              <a:t>}</a:t>
            </a:r>
            <a:endParaRPr/>
          </a:p>
          <a:p>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504000" y="301320"/>
            <a:ext cx="9071640" cy="1262160"/>
          </a:xfrm>
          <a:prstGeom prst="rect">
            <a:avLst/>
          </a:prstGeom>
        </p:spPr>
        <p:txBody>
          <a:bodyPr anchor="ctr" bIns="0" lIns="0" rIns="0" tIns="0" wrap="none"/>
          <a:p>
            <a:pPr algn="ctr"/>
            <a:r>
              <a:rPr lang="en-US"/>
              <a:t>Hvad er FlexeLint?</a:t>
            </a:r>
            <a:endParaRPr/>
          </a:p>
        </p:txBody>
      </p:sp>
      <p:sp>
        <p:nvSpPr>
          <p:cNvPr id="86"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FlexeLint er et værktøj til statisk analyse af C/C++ source code</a:t>
            </a:r>
            <a:endParaRPr/>
          </a:p>
          <a:p>
            <a:pPr>
              <a:buSzPct val="25000"/>
              <a:buFont typeface="StarSymbol"/>
              <a:buChar char=""/>
            </a:pPr>
            <a:r>
              <a:rPr lang="en-US"/>
              <a:t>Det kan finde fejl i programmer:</a:t>
            </a:r>
            <a:endParaRPr/>
          </a:p>
          <a:p>
            <a:pPr lvl="1">
              <a:buSzPct val="25000"/>
              <a:buFont typeface="StarSymbol"/>
              <a:buChar char=""/>
            </a:pPr>
            <a:r>
              <a:rPr lang="en-US"/>
              <a:t>Tvivlsomme konstruktioner</a:t>
            </a:r>
            <a:endParaRPr/>
          </a:p>
          <a:p>
            <a:pPr lvl="1">
              <a:buSzPct val="25000"/>
              <a:buFont typeface="StarSymbol"/>
              <a:buChar char=""/>
            </a:pPr>
            <a:r>
              <a:rPr lang="en-US"/>
              <a:t>Memory leaks</a:t>
            </a:r>
            <a:endParaRPr/>
          </a:p>
          <a:p>
            <a:pPr lvl="1">
              <a:buSzPct val="25000"/>
              <a:buFont typeface="StarSymbol"/>
              <a:buChar char=""/>
            </a:pPr>
            <a:r>
              <a:rPr lang="en-US"/>
              <a:t>Brug af uinitialiseret data</a:t>
            </a:r>
            <a:endParaRPr/>
          </a:p>
          <a:p>
            <a:pPr lvl="1">
              <a:buSzPct val="25000"/>
              <a:buFont typeface="StarSymbol"/>
              <a:buChar char=""/>
            </a:pPr>
            <a:r>
              <a:rPr lang="en-US"/>
              <a:t>Buffer overflows</a:t>
            </a:r>
            <a:endParaRPr/>
          </a:p>
          <a:p>
            <a:pPr lvl="1">
              <a:buSzPct val="25000"/>
              <a:buFont typeface="StarSymbol"/>
              <a:buChar char=""/>
            </a:pPr>
            <a:r>
              <a:rPr lang="en-US"/>
              <a:t>Død code</a:t>
            </a:r>
            <a:endParaRPr/>
          </a:p>
          <a:p>
            <a:pPr lvl="1">
              <a:buSzPct val="25000"/>
              <a:buFont typeface="StarSymbol"/>
              <a:buChar char=""/>
            </a:pPr>
            <a:r>
              <a:rPr lang="en-US"/>
              <a:t>Og meget, meget mere</a:t>
            </a: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TextShape 1"/>
          <p:cNvSpPr txBox="1"/>
          <p:nvPr/>
        </p:nvSpPr>
        <p:spPr>
          <a:xfrm>
            <a:off x="504000" y="301320"/>
            <a:ext cx="9071640" cy="1262160"/>
          </a:xfrm>
          <a:prstGeom prst="rect">
            <a:avLst/>
          </a:prstGeom>
        </p:spPr>
        <p:txBody>
          <a:bodyPr anchor="ctr" bIns="0" lIns="0" rIns="0" tIns="0" wrap="none"/>
          <a:p>
            <a:pPr algn="ctr"/>
            <a:r>
              <a:rPr lang="en-US"/>
              <a:t>Undertrykkelse af advarsler: assert()</a:t>
            </a:r>
            <a:endParaRPr/>
          </a:p>
        </p:txBody>
      </p:sp>
      <p:sp>
        <p:nvSpPr>
          <p:cNvPr id="173"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Velplacerede og korrekte assert()s kan hjælpe Flexelint</a:t>
            </a:r>
            <a:endParaRPr/>
          </a:p>
          <a:p>
            <a:pPr>
              <a:buSzPct val="25000"/>
              <a:buFont typeface="StarSymbol"/>
              <a:buChar char=""/>
            </a:pPr>
            <a:r>
              <a:rPr lang="en-US"/>
              <a:t>FlexeLints value-tracking er ikke perfekt </a:t>
            </a:r>
            <a:endParaRPr/>
          </a:p>
          <a:p>
            <a:pPr lvl="1">
              <a:buSzPct val="25000"/>
              <a:buFont typeface="StarSymbol"/>
              <a:buChar char=""/>
            </a:pPr>
            <a:r>
              <a:rPr lang="en-US"/>
              <a:t>modulus (%) forvirrer den ofte</a:t>
            </a:r>
            <a:endParaRPr/>
          </a:p>
          <a:p>
            <a:pPr lvl="1">
              <a:buSzPct val="25000"/>
              <a:buFont typeface="StarSymbol"/>
              <a:buChar char=""/>
            </a:pPr>
            <a:r>
              <a:rPr lang="en-US"/>
              <a:t>Co-dependent variabler bliver ikke sporet</a:t>
            </a:r>
            <a:endParaRPr/>
          </a:p>
          <a:p>
            <a:pPr lvl="1">
              <a:buSzPct val="25000"/>
              <a:buFont typeface="StarSymbol"/>
              <a:buChar char=""/>
            </a:pPr>
            <a:r>
              <a:rPr lang="en-US"/>
              <a:t>FlexeLint's kendskab til funktioner er ikke komplet</a:t>
            </a:r>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TextShape 1"/>
          <p:cNvSpPr txBox="1"/>
          <p:nvPr/>
        </p:nvSpPr>
        <p:spPr>
          <a:xfrm>
            <a:off x="504000" y="301320"/>
            <a:ext cx="9071640" cy="1262160"/>
          </a:xfrm>
          <a:prstGeom prst="rect">
            <a:avLst/>
          </a:prstGeom>
        </p:spPr>
        <p:txBody>
          <a:bodyPr anchor="ctr" bIns="0" lIns="0" rIns="0" tIns="0" wrap="none"/>
          <a:p>
            <a:pPr algn="ctr"/>
            <a:r>
              <a:rPr lang="en-US"/>
              <a:t>Før assert</a:t>
            </a:r>
            <a:endParaRPr/>
          </a:p>
        </p:txBody>
      </p:sp>
      <p:sp>
        <p:nvSpPr>
          <p:cNvPr id="175" name="TextShape 2"/>
          <p:cNvSpPr txBox="1"/>
          <p:nvPr/>
        </p:nvSpPr>
        <p:spPr>
          <a:xfrm>
            <a:off x="504000" y="1769040"/>
            <a:ext cx="9071640" cy="4989600"/>
          </a:xfrm>
          <a:prstGeom prst="rect">
            <a:avLst/>
          </a:prstGeom>
        </p:spPr>
        <p:txBody>
          <a:bodyPr bIns="0" lIns="0" rIns="0" tIns="0" wrap="none"/>
          <a:p>
            <a:r>
              <a:rPr lang="en-US" sz="2200">
                <a:latin typeface="Courier New"/>
              </a:rPr>
              <a:t>#include &lt;string.h&gt;</a:t>
            </a:r>
            <a:endParaRPr/>
          </a:p>
          <a:p>
            <a:r>
              <a:rPr lang="en-US" sz="2200">
                <a:latin typeface="Courier New"/>
              </a:rPr>
              <a:t>size_t q2_len(</a:t>
            </a:r>
            <a:r>
              <a:rPr b="1" lang="en-US" sz="2200">
                <a:latin typeface="Courier New"/>
              </a:rPr>
              <a:t>const</a:t>
            </a:r>
            <a:r>
              <a:rPr lang="en-US" sz="2200">
                <a:latin typeface="Courier New"/>
              </a:rPr>
              <a:t> </a:t>
            </a:r>
            <a:r>
              <a:rPr b="1" lang="en-US" sz="2200">
                <a:latin typeface="Courier New"/>
              </a:rPr>
              <a:t>char</a:t>
            </a:r>
            <a:r>
              <a:rPr lang="en-US" sz="2200">
                <a:latin typeface="Courier New"/>
              </a:rPr>
              <a:t> *s) {</a:t>
            </a:r>
            <a:endParaRPr/>
          </a:p>
          <a:p>
            <a:r>
              <a:rPr lang="en-US" sz="2200">
                <a:latin typeface="Courier New"/>
              </a:rPr>
              <a:t>    </a:t>
            </a:r>
            <a:r>
              <a:rPr b="1" lang="en-US" sz="2200">
                <a:latin typeface="Courier New"/>
              </a:rPr>
              <a:t>const</a:t>
            </a:r>
            <a:r>
              <a:rPr lang="en-US" sz="2200">
                <a:latin typeface="Courier New"/>
              </a:rPr>
              <a:t> </a:t>
            </a:r>
            <a:r>
              <a:rPr b="1" lang="en-US" sz="2200">
                <a:latin typeface="Courier New"/>
              </a:rPr>
              <a:t>char</a:t>
            </a:r>
            <a:r>
              <a:rPr lang="en-US" sz="2200">
                <a:latin typeface="Courier New"/>
              </a:rPr>
              <a:t> *p = strchr(s,'q');</a:t>
            </a:r>
            <a:endParaRPr/>
          </a:p>
          <a:p>
            <a:r>
              <a:rPr lang="en-US" sz="2200">
                <a:latin typeface="Courier New"/>
              </a:rPr>
              <a:t>    </a:t>
            </a:r>
            <a:r>
              <a:rPr b="1" lang="en-US" sz="2200">
                <a:latin typeface="Courier New"/>
              </a:rPr>
              <a:t>if</a:t>
            </a:r>
            <a:r>
              <a:rPr lang="en-US" sz="2200">
                <a:latin typeface="Courier New"/>
              </a:rPr>
              <a:t>(p)</a:t>
            </a:r>
            <a:endParaRPr/>
          </a:p>
          <a:p>
            <a:r>
              <a:rPr lang="en-US" sz="2200">
                <a:latin typeface="Courier New"/>
              </a:rPr>
              <a:t>        </a:t>
            </a:r>
            <a:r>
              <a:rPr lang="en-US" sz="2200">
                <a:latin typeface="Courier New"/>
              </a:rPr>
              <a:t>p=strchr(p+1,'q');</a:t>
            </a:r>
            <a:endParaRPr/>
          </a:p>
          <a:p>
            <a:r>
              <a:rPr lang="en-US" sz="2200">
                <a:latin typeface="Courier New"/>
              </a:rPr>
              <a:t>    </a:t>
            </a:r>
            <a:r>
              <a:rPr b="1" lang="en-US" sz="2200">
                <a:latin typeface="Courier New"/>
              </a:rPr>
              <a:t>if</a:t>
            </a:r>
            <a:r>
              <a:rPr lang="en-US" sz="2200">
                <a:latin typeface="Courier New"/>
              </a:rPr>
              <a:t>(!p)</a:t>
            </a:r>
            <a:endParaRPr/>
          </a:p>
          <a:p>
            <a:r>
              <a:rPr lang="en-US" sz="2200">
                <a:latin typeface="Courier New"/>
              </a:rPr>
              <a:t>        </a:t>
            </a:r>
            <a:r>
              <a:rPr lang="en-US" sz="2200">
                <a:latin typeface="Courier New"/>
              </a:rPr>
              <a:t>p=strchr(s,'\0');</a:t>
            </a:r>
            <a:endParaRPr/>
          </a:p>
          <a:p>
            <a:r>
              <a:rPr lang="en-US" sz="2200">
                <a:latin typeface="Courier New"/>
              </a:rPr>
              <a:t>    </a:t>
            </a:r>
            <a:r>
              <a:rPr b="1" lang="en-US" sz="2200">
                <a:latin typeface="Courier New"/>
              </a:rPr>
              <a:t>return</a:t>
            </a:r>
            <a:r>
              <a:rPr lang="en-US" sz="2200">
                <a:latin typeface="Courier New"/>
              </a:rPr>
              <a:t> p-s;</a:t>
            </a:r>
            <a:endParaRPr/>
          </a:p>
          <a:p>
            <a:r>
              <a:rPr lang="en-US" sz="2200">
                <a:latin typeface="Courier New"/>
              </a:rPr>
              <a:t>}</a:t>
            </a:r>
            <a:endParaRPr/>
          </a:p>
          <a:p>
            <a:r>
              <a:rPr lang="en-US" sz="3200">
                <a:latin typeface="Arial"/>
              </a:rPr>
              <a:t>Genererer for return statement:</a:t>
            </a:r>
            <a:endParaRPr/>
          </a:p>
          <a:p>
            <a:r>
              <a:rPr lang="en-US" sz="2000">
                <a:latin typeface="Courier New"/>
              </a:rPr>
              <a:t>Warning 613: Possible use of null pointer 'p' in left argument to operator 'ptr-ptr'</a:t>
            </a:r>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TextShape 1"/>
          <p:cNvSpPr txBox="1"/>
          <p:nvPr/>
        </p:nvSpPr>
        <p:spPr>
          <a:xfrm>
            <a:off x="504000" y="301320"/>
            <a:ext cx="9071640" cy="1262160"/>
          </a:xfrm>
          <a:prstGeom prst="rect">
            <a:avLst/>
          </a:prstGeom>
        </p:spPr>
        <p:txBody>
          <a:bodyPr anchor="ctr" bIns="0" lIns="0" rIns="0" tIns="0" wrap="none"/>
          <a:p>
            <a:pPr algn="ctr"/>
            <a:r>
              <a:rPr lang="en-US"/>
              <a:t>Efter assert</a:t>
            </a:r>
            <a:endParaRPr/>
          </a:p>
        </p:txBody>
      </p:sp>
      <p:sp>
        <p:nvSpPr>
          <p:cNvPr id="177" name="TextShape 2"/>
          <p:cNvSpPr txBox="1"/>
          <p:nvPr/>
        </p:nvSpPr>
        <p:spPr>
          <a:xfrm>
            <a:off x="504000" y="1769040"/>
            <a:ext cx="9071640" cy="4989600"/>
          </a:xfrm>
          <a:prstGeom prst="rect">
            <a:avLst/>
          </a:prstGeom>
        </p:spPr>
        <p:txBody>
          <a:bodyPr bIns="0" lIns="0" rIns="0" tIns="0" wrap="none"/>
          <a:p>
            <a:r>
              <a:rPr lang="en-US" sz="2200">
                <a:latin typeface="Courier New"/>
              </a:rPr>
              <a:t>#include &lt;string.h&gt;</a:t>
            </a:r>
            <a:endParaRPr/>
          </a:p>
          <a:p>
            <a:r>
              <a:rPr lang="en-US" sz="2200">
                <a:latin typeface="Courier New"/>
              </a:rPr>
              <a:t>#include &lt;assert.h&gt;</a:t>
            </a:r>
            <a:endParaRPr/>
          </a:p>
          <a:p>
            <a:r>
              <a:rPr lang="en-US" sz="2200">
                <a:latin typeface="Courier New"/>
              </a:rPr>
              <a:t>size_t q2_len(</a:t>
            </a:r>
            <a:r>
              <a:rPr b="1" lang="en-US" sz="2200">
                <a:latin typeface="Courier New"/>
              </a:rPr>
              <a:t>const</a:t>
            </a:r>
            <a:r>
              <a:rPr lang="en-US" sz="2200">
                <a:latin typeface="Courier New"/>
              </a:rPr>
              <a:t> </a:t>
            </a:r>
            <a:r>
              <a:rPr b="1" lang="en-US" sz="2200">
                <a:latin typeface="Courier New"/>
              </a:rPr>
              <a:t>char</a:t>
            </a:r>
            <a:r>
              <a:rPr lang="en-US" sz="2200">
                <a:latin typeface="Courier New"/>
              </a:rPr>
              <a:t> *s) {</a:t>
            </a:r>
            <a:endParaRPr/>
          </a:p>
          <a:p>
            <a:r>
              <a:rPr lang="en-US" sz="2200">
                <a:latin typeface="Courier New"/>
              </a:rPr>
              <a:t>    </a:t>
            </a:r>
            <a:r>
              <a:rPr b="1" lang="en-US" sz="2200">
                <a:latin typeface="Courier New"/>
              </a:rPr>
              <a:t>const</a:t>
            </a:r>
            <a:r>
              <a:rPr lang="en-US" sz="2200">
                <a:latin typeface="Courier New"/>
              </a:rPr>
              <a:t> </a:t>
            </a:r>
            <a:r>
              <a:rPr b="1" lang="en-US" sz="2200">
                <a:latin typeface="Courier New"/>
              </a:rPr>
              <a:t>char</a:t>
            </a:r>
            <a:r>
              <a:rPr lang="en-US" sz="2200">
                <a:latin typeface="Courier New"/>
              </a:rPr>
              <a:t> *p = strchr(s,'q');</a:t>
            </a:r>
            <a:endParaRPr/>
          </a:p>
          <a:p>
            <a:r>
              <a:rPr lang="en-US" sz="2200">
                <a:latin typeface="Courier New"/>
              </a:rPr>
              <a:t>    </a:t>
            </a:r>
            <a:r>
              <a:rPr b="1" lang="en-US" sz="2200">
                <a:latin typeface="Courier New"/>
              </a:rPr>
              <a:t>if</a:t>
            </a:r>
            <a:r>
              <a:rPr lang="en-US" sz="2200">
                <a:latin typeface="Courier New"/>
              </a:rPr>
              <a:t>(p)</a:t>
            </a:r>
            <a:endParaRPr/>
          </a:p>
          <a:p>
            <a:r>
              <a:rPr lang="en-US" sz="2200">
                <a:latin typeface="Courier New"/>
              </a:rPr>
              <a:t>        </a:t>
            </a:r>
            <a:r>
              <a:rPr lang="en-US" sz="2200">
                <a:latin typeface="Courier New"/>
              </a:rPr>
              <a:t>p=strchr(p+1,'q');</a:t>
            </a:r>
            <a:endParaRPr/>
          </a:p>
          <a:p>
            <a:r>
              <a:rPr lang="en-US" sz="2200">
                <a:latin typeface="Courier New"/>
              </a:rPr>
              <a:t>    </a:t>
            </a:r>
            <a:r>
              <a:rPr b="1" lang="en-US" sz="2200">
                <a:latin typeface="Courier New"/>
              </a:rPr>
              <a:t>if</a:t>
            </a:r>
            <a:r>
              <a:rPr lang="en-US" sz="2200">
                <a:latin typeface="Courier New"/>
              </a:rPr>
              <a:t>(!p) {</a:t>
            </a:r>
            <a:endParaRPr/>
          </a:p>
          <a:p>
            <a:r>
              <a:rPr lang="en-US" sz="2200">
                <a:latin typeface="Courier New"/>
              </a:rPr>
              <a:t>        </a:t>
            </a:r>
            <a:r>
              <a:rPr lang="en-US" sz="2200">
                <a:latin typeface="Courier New"/>
              </a:rPr>
              <a:t>p=strchr(s,'\0');</a:t>
            </a:r>
            <a:endParaRPr/>
          </a:p>
          <a:p>
            <a:r>
              <a:rPr lang="en-US" sz="2200">
                <a:latin typeface="Courier New"/>
              </a:rPr>
              <a:t>        </a:t>
            </a:r>
            <a:r>
              <a:rPr lang="en-US" sz="2200">
                <a:latin typeface="Courier New"/>
              </a:rPr>
              <a:t>assert(p);</a:t>
            </a:r>
            <a:endParaRPr/>
          </a:p>
          <a:p>
            <a:r>
              <a:rPr lang="en-US" sz="2200">
                <a:latin typeface="Courier New"/>
              </a:rPr>
              <a:t>    </a:t>
            </a:r>
            <a:r>
              <a:rPr lang="en-US" sz="2200">
                <a:latin typeface="Courier New"/>
              </a:rPr>
              <a:t>}</a:t>
            </a:r>
            <a:endParaRPr/>
          </a:p>
          <a:p>
            <a:r>
              <a:rPr lang="en-US" sz="2200">
                <a:latin typeface="Courier New"/>
              </a:rPr>
              <a:t>    </a:t>
            </a:r>
            <a:r>
              <a:rPr b="1" lang="en-US" sz="2200">
                <a:latin typeface="Courier New"/>
              </a:rPr>
              <a:t>return</a:t>
            </a:r>
            <a:r>
              <a:rPr lang="en-US" sz="2200">
                <a:latin typeface="Courier New"/>
              </a:rPr>
              <a:t> p-s;</a:t>
            </a:r>
            <a:endParaRPr/>
          </a:p>
          <a:p>
            <a:r>
              <a:rPr lang="en-US" sz="2200">
                <a:latin typeface="Courier New"/>
              </a:rPr>
              <a:t>}</a:t>
            </a:r>
            <a:endParaRPr/>
          </a:p>
          <a:p>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TextShape 1"/>
          <p:cNvSpPr txBox="1"/>
          <p:nvPr/>
        </p:nvSpPr>
        <p:spPr>
          <a:xfrm>
            <a:off x="504000" y="301320"/>
            <a:ext cx="9071640" cy="1262160"/>
          </a:xfrm>
          <a:prstGeom prst="rect">
            <a:avLst/>
          </a:prstGeom>
        </p:spPr>
        <p:txBody>
          <a:bodyPr anchor="ctr" bIns="0" lIns="0" rIns="0" tIns="0" wrap="none"/>
          <a:p>
            <a:pPr algn="ctr"/>
            <a:r>
              <a:rPr lang="en-US"/>
              <a:t>Undertrykkelse af advarsler: et råd fra mig</a:t>
            </a:r>
            <a:endParaRPr/>
          </a:p>
        </p:txBody>
      </p:sp>
      <p:sp>
        <p:nvSpPr>
          <p:cNvPr id="179"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Fiks det </a:t>
            </a:r>
            <a:r>
              <a:rPr i="1" lang="en-US"/>
              <a:t>faktiske</a:t>
            </a:r>
            <a:r>
              <a:rPr lang="en-US"/>
              <a:t> problem i stedet for at skjule det</a:t>
            </a:r>
            <a:endParaRPr/>
          </a:p>
          <a:p>
            <a:pPr>
              <a:buSzPct val="25000"/>
              <a:buFont typeface="StarSymbol"/>
              <a:buChar char=""/>
            </a:pPr>
            <a:r>
              <a:rPr lang="en-US"/>
              <a:t>Undertryk i en separat fil i stedet for I kildekoden (hvis muligt)</a:t>
            </a:r>
            <a:endParaRPr/>
          </a:p>
          <a:p>
            <a:pPr>
              <a:buSzPct val="25000"/>
              <a:buFont typeface="StarSymbol"/>
              <a:buChar char=""/>
            </a:pPr>
            <a:r>
              <a:rPr lang="en-US"/>
              <a:t>Indsæt kommentar med advarselsteksten og hvorfor flexelint tager fejl og du har ret</a:t>
            </a:r>
            <a:endParaRPr/>
          </a:p>
        </p:txBody>
      </p:sp>
    </p:spTree>
  </p:cSld>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TextShape 1"/>
          <p:cNvSpPr txBox="1"/>
          <p:nvPr/>
        </p:nvSpPr>
        <p:spPr>
          <a:xfrm>
            <a:off x="504000" y="301320"/>
            <a:ext cx="9071640" cy="1262160"/>
          </a:xfrm>
          <a:prstGeom prst="rect">
            <a:avLst/>
          </a:prstGeom>
        </p:spPr>
        <p:txBody>
          <a:bodyPr anchor="ctr" bIns="0" lIns="0" rIns="0" tIns="0" wrap="none"/>
          <a:p>
            <a:pPr algn="ctr"/>
            <a:r>
              <a:rPr lang="en-US"/>
              <a:t>Forkert/rigtig fix</a:t>
            </a:r>
            <a:endParaRPr/>
          </a:p>
        </p:txBody>
      </p:sp>
      <p:sp>
        <p:nvSpPr>
          <p:cNvPr id="181" name="TextShape 2"/>
          <p:cNvSpPr txBox="1"/>
          <p:nvPr/>
        </p:nvSpPr>
        <p:spPr>
          <a:xfrm>
            <a:off x="228600" y="1769040"/>
            <a:ext cx="9601200" cy="5052600"/>
          </a:xfrm>
          <a:prstGeom prst="rect">
            <a:avLst/>
          </a:prstGeom>
        </p:spPr>
        <p:txBody>
          <a:bodyPr bIns="0" lIns="0" rIns="0" tIns="0" wrap="none"/>
          <a:p>
            <a:r>
              <a:rPr b="1" lang="en-US" sz="2200">
                <a:latin typeface="Courier New"/>
              </a:rPr>
              <a:t>void</a:t>
            </a:r>
            <a:r>
              <a:rPr lang="en-US" sz="2200">
                <a:latin typeface="Courier New"/>
              </a:rPr>
              <a:t> get_time_limit(time_t *result);</a:t>
            </a:r>
            <a:endParaRPr/>
          </a:p>
          <a:p>
            <a:endParaRPr/>
          </a:p>
          <a:p>
            <a:r>
              <a:rPr b="1" lang="en-US" sz="2200">
                <a:latin typeface="Courier New"/>
              </a:rPr>
              <a:t>void</a:t>
            </a:r>
            <a:r>
              <a:rPr lang="en-US" sz="2200">
                <a:latin typeface="Courier New"/>
              </a:rPr>
              <a:t> foo() {</a:t>
            </a:r>
            <a:endParaRPr/>
          </a:p>
          <a:p>
            <a:r>
              <a:rPr lang="en-US" sz="2200">
                <a:latin typeface="Courier New"/>
              </a:rPr>
              <a:t>    </a:t>
            </a:r>
            <a:r>
              <a:rPr lang="en-US" sz="2200">
                <a:latin typeface="Courier New"/>
              </a:rPr>
              <a:t>uint32_t time_limit;</a:t>
            </a:r>
            <a:endParaRPr/>
          </a:p>
          <a:p>
            <a:r>
              <a:rPr lang="en-US" sz="2200">
                <a:latin typeface="Courier New"/>
              </a:rPr>
              <a:t>    </a:t>
            </a:r>
            <a:r>
              <a:rPr lang="en-US" sz="2200">
                <a:latin typeface="Courier New"/>
              </a:rPr>
              <a:t>get_time_limit((time_t*)&amp;time_limit); </a:t>
            </a:r>
            <a:r>
              <a:rPr i="1" lang="en-US" sz="2200">
                <a:latin typeface="Courier New"/>
              </a:rPr>
              <a:t>//Note 1924: C-style cast</a:t>
            </a:r>
            <a:endParaRPr/>
          </a:p>
          <a:p>
            <a:r>
              <a:rPr lang="en-US" sz="2200">
                <a:latin typeface="Courier New"/>
              </a:rPr>
              <a:t>}</a:t>
            </a:r>
            <a:endParaRPr/>
          </a:p>
          <a:p>
            <a:endParaRPr/>
          </a:p>
          <a:p>
            <a:r>
              <a:rPr lang="en-US" sz="2200"/>
              <a:t>Forkert fix:</a:t>
            </a:r>
            <a:endParaRPr/>
          </a:p>
          <a:p>
            <a:r>
              <a:rPr lang="en-US" sz="2200">
                <a:latin typeface="Courier New"/>
              </a:rPr>
              <a:t> </a:t>
            </a:r>
            <a:r>
              <a:rPr lang="en-US" sz="2200">
                <a:latin typeface="Courier New"/>
              </a:rPr>
              <a:t>get_time_limit(</a:t>
            </a:r>
            <a:r>
              <a:rPr b="1" lang="en-US" sz="2200">
                <a:latin typeface="Courier New"/>
              </a:rPr>
              <a:t>reinterpret_cast</a:t>
            </a:r>
            <a:r>
              <a:rPr lang="en-US" sz="2200">
                <a:latin typeface="Courier New"/>
              </a:rPr>
              <a:t>&lt;time_t*&gt;(&amp;time_limit));</a:t>
            </a:r>
            <a:endParaRPr/>
          </a:p>
          <a:p>
            <a:endParaRPr/>
          </a:p>
          <a:p>
            <a:r>
              <a:rPr lang="en-US" sz="2200"/>
              <a:t>Rigtigt fix:</a:t>
            </a:r>
            <a:endParaRPr/>
          </a:p>
          <a:p>
            <a:r>
              <a:rPr lang="en-US" sz="2200">
                <a:latin typeface="Courier New"/>
              </a:rPr>
              <a:t>  </a:t>
            </a:r>
            <a:r>
              <a:rPr lang="en-US" sz="2200">
                <a:latin typeface="Courier New"/>
              </a:rPr>
              <a:t>time_t time_limit</a:t>
            </a:r>
            <a:endParaRPr/>
          </a:p>
          <a:p>
            <a:r>
              <a:rPr lang="en-US" sz="2200"/>
              <a:t>eller:</a:t>
            </a:r>
            <a:endParaRPr/>
          </a:p>
          <a:p>
            <a:r>
              <a:rPr lang="en-US" sz="2200"/>
              <a:t>  </a:t>
            </a:r>
            <a:r>
              <a:rPr lang="en-US" sz="2200">
                <a:latin typeface="Courier New"/>
              </a:rPr>
              <a:t> </a:t>
            </a:r>
            <a:r>
              <a:rPr b="1" lang="en-US" sz="2200">
                <a:latin typeface="Courier New"/>
              </a:rPr>
              <a:t>void</a:t>
            </a:r>
            <a:r>
              <a:rPr lang="en-US" sz="2200">
                <a:latin typeface="Courier New"/>
              </a:rPr>
              <a:t> get_time_limit(uint32_t *result);</a:t>
            </a:r>
            <a:endParaRPr/>
          </a:p>
          <a:p>
            <a:endParaRPr/>
          </a:p>
        </p:txBody>
      </p:sp>
    </p:spTree>
  </p:cSld>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TextShape 1"/>
          <p:cNvSpPr txBox="1"/>
          <p:nvPr/>
        </p:nvSpPr>
        <p:spPr>
          <a:xfrm>
            <a:off x="504000" y="301320"/>
            <a:ext cx="9071640" cy="1262160"/>
          </a:xfrm>
          <a:prstGeom prst="rect">
            <a:avLst/>
          </a:prstGeom>
        </p:spPr>
        <p:txBody>
          <a:bodyPr anchor="ctr" bIns="0" lIns="0" rIns="0" tIns="0" wrap="none"/>
          <a:p>
            <a:pPr algn="ctr"/>
            <a:r>
              <a:rPr lang="en-US"/>
              <a:t>Forkert/rigtig fix (2)</a:t>
            </a:r>
            <a:endParaRPr/>
          </a:p>
        </p:txBody>
      </p:sp>
      <p:sp>
        <p:nvSpPr>
          <p:cNvPr id="183" name="TextShape 2"/>
          <p:cNvSpPr txBox="1"/>
          <p:nvPr/>
        </p:nvSpPr>
        <p:spPr>
          <a:xfrm>
            <a:off x="228600" y="1769040"/>
            <a:ext cx="9601200" cy="4989600"/>
          </a:xfrm>
          <a:prstGeom prst="rect">
            <a:avLst/>
          </a:prstGeom>
        </p:spPr>
        <p:txBody>
          <a:bodyPr bIns="0" lIns="0" rIns="0" tIns="0" wrap="none"/>
          <a:p>
            <a:r>
              <a:rPr b="1" lang="en-US" sz="2000">
                <a:latin typeface="Courier New"/>
              </a:rPr>
              <a:t>void</a:t>
            </a:r>
            <a:r>
              <a:rPr lang="en-US" sz="2000">
                <a:latin typeface="Courier New"/>
              </a:rPr>
              <a:t> log_string(</a:t>
            </a:r>
            <a:r>
              <a:rPr b="1" lang="en-US" sz="2000">
                <a:latin typeface="Courier New"/>
              </a:rPr>
              <a:t>char</a:t>
            </a:r>
            <a:r>
              <a:rPr lang="en-US" sz="2000">
                <a:latin typeface="Courier New"/>
              </a:rPr>
              <a:t> *str) {</a:t>
            </a:r>
            <a:endParaRPr/>
          </a:p>
          <a:p>
            <a:r>
              <a:rPr lang="en-US" sz="2000">
                <a:latin typeface="Courier New"/>
              </a:rPr>
              <a:t>    </a:t>
            </a:r>
            <a:r>
              <a:rPr lang="en-US" sz="2000">
                <a:latin typeface="Courier New"/>
              </a:rPr>
              <a:t>printf("%s\n",str);</a:t>
            </a:r>
            <a:endParaRPr/>
          </a:p>
          <a:p>
            <a:r>
              <a:rPr lang="en-US" sz="2000">
                <a:latin typeface="Courier New"/>
              </a:rPr>
              <a:t>}</a:t>
            </a:r>
            <a:endParaRPr/>
          </a:p>
          <a:p>
            <a:endParaRPr/>
          </a:p>
          <a:p>
            <a:r>
              <a:rPr lang="en-US" sz="2400">
                <a:latin typeface="Arial"/>
              </a:rPr>
              <a:t>På et tidspunkt begyndte compilere at brokke sig over konverteringen af “...“ strenge til non-const char*. Gammelt, forkert fix:</a:t>
            </a:r>
            <a:endParaRPr/>
          </a:p>
          <a:p>
            <a:endParaRPr/>
          </a:p>
          <a:p>
            <a:r>
              <a:rPr b="1" lang="en-US" sz="2000">
                <a:latin typeface="Courier New"/>
              </a:rPr>
              <a:t>void</a:t>
            </a:r>
            <a:r>
              <a:rPr lang="en-US" sz="2000">
                <a:latin typeface="Courier New"/>
              </a:rPr>
              <a:t> foo() {</a:t>
            </a:r>
            <a:endParaRPr/>
          </a:p>
          <a:p>
            <a:r>
              <a:rPr lang="en-US" sz="2000">
                <a:latin typeface="Courier New"/>
              </a:rPr>
              <a:t>    </a:t>
            </a:r>
            <a:r>
              <a:rPr lang="en-US" sz="2000">
                <a:latin typeface="Courier New"/>
              </a:rPr>
              <a:t>log_string((</a:t>
            </a:r>
            <a:r>
              <a:rPr b="1" lang="en-US" sz="2000">
                <a:latin typeface="Courier New"/>
              </a:rPr>
              <a:t>char</a:t>
            </a:r>
            <a:r>
              <a:rPr lang="en-US" sz="2000">
                <a:latin typeface="Courier New"/>
              </a:rPr>
              <a:t>*)"Hello world"); </a:t>
            </a:r>
            <a:r>
              <a:rPr i="1" lang="en-US" sz="2000">
                <a:latin typeface="Courier New"/>
              </a:rPr>
              <a:t>//Info 1773: Attempt to</a:t>
            </a:r>
            <a:endParaRPr/>
          </a:p>
          <a:p>
            <a:r>
              <a:rPr i="1" lang="en-US" sz="2000">
                <a:latin typeface="Courier New"/>
              </a:rPr>
              <a:t>                                      </a:t>
            </a:r>
            <a:r>
              <a:rPr i="1" lang="en-US" sz="2000">
                <a:latin typeface="Courier New"/>
              </a:rPr>
              <a:t>//cast away const (or</a:t>
            </a:r>
            <a:endParaRPr/>
          </a:p>
          <a:p>
            <a:r>
              <a:rPr i="1" lang="en-US" sz="2000">
                <a:latin typeface="Courier New"/>
              </a:rPr>
              <a:t>                                      </a:t>
            </a:r>
            <a:r>
              <a:rPr i="1" lang="en-US" sz="2000">
                <a:latin typeface="Courier New"/>
              </a:rPr>
              <a:t>//volatile)</a:t>
            </a:r>
            <a:endParaRPr/>
          </a:p>
          <a:p>
            <a:r>
              <a:rPr lang="en-US" sz="2000">
                <a:latin typeface="Courier New"/>
              </a:rPr>
              <a:t>}</a:t>
            </a:r>
            <a:endParaRPr/>
          </a:p>
          <a:p>
            <a:endParaRPr/>
          </a:p>
          <a:p>
            <a:r>
              <a:rPr lang="en-US" sz="2400"/>
              <a:t>Rigtigt fix:</a:t>
            </a:r>
            <a:endParaRPr/>
          </a:p>
          <a:p>
            <a:r>
              <a:rPr b="1" lang="en-US" sz="2000">
                <a:latin typeface="Courier New"/>
              </a:rPr>
              <a:t>void</a:t>
            </a:r>
            <a:r>
              <a:rPr lang="en-US" sz="2000">
                <a:latin typeface="Courier New"/>
              </a:rPr>
              <a:t> log_string(</a:t>
            </a:r>
            <a:r>
              <a:rPr b="1" lang="en-US" sz="2000">
                <a:latin typeface="Courier New"/>
              </a:rPr>
              <a:t>const</a:t>
            </a:r>
            <a:r>
              <a:rPr lang="en-US" sz="2000">
                <a:latin typeface="Courier New"/>
              </a:rPr>
              <a:t> </a:t>
            </a:r>
            <a:r>
              <a:rPr b="1" lang="en-US" sz="2000">
                <a:latin typeface="Courier New"/>
              </a:rPr>
              <a:t>char</a:t>
            </a:r>
            <a:r>
              <a:rPr lang="en-US" sz="2000">
                <a:latin typeface="Courier New"/>
              </a:rPr>
              <a:t> *str) { ...</a:t>
            </a:r>
            <a:endParaRPr/>
          </a:p>
        </p:txBody>
      </p:sp>
    </p:spTree>
  </p:cSld>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 name="TextShape 1"/>
          <p:cNvSpPr txBox="1"/>
          <p:nvPr/>
        </p:nvSpPr>
        <p:spPr>
          <a:xfrm>
            <a:off x="504000" y="301320"/>
            <a:ext cx="9071640" cy="1262160"/>
          </a:xfrm>
          <a:prstGeom prst="rect">
            <a:avLst/>
          </a:prstGeom>
        </p:spPr>
        <p:txBody>
          <a:bodyPr anchor="ctr" bIns="0" lIns="0" rIns="0" tIns="0" wrap="none"/>
          <a:p>
            <a:pPr algn="ctr"/>
            <a:r>
              <a:rPr lang="en-US"/>
              <a:t>Tilpasning af Flexelint</a:t>
            </a:r>
            <a:endParaRPr/>
          </a:p>
        </p:txBody>
      </p:sp>
      <p:sp>
        <p:nvSpPr>
          <p:cNvPr id="185" name="TextShape 2"/>
          <p:cNvSpPr txBox="1"/>
          <p:nvPr/>
        </p:nvSpPr>
        <p:spPr>
          <a:xfrm>
            <a:off x="504000" y="1769040"/>
            <a:ext cx="9071640" cy="4384800"/>
          </a:xfrm>
          <a:prstGeom prst="rect">
            <a:avLst/>
          </a:prstGeom>
        </p:spPr>
        <p:txBody>
          <a:bodyPr bIns="0" lIns="0" rIns="0" tIns="0" wrap="none"/>
          <a:p>
            <a:r>
              <a:rPr lang="en-US"/>
              <a:t>Flexelint skal tilpasses til ens miljø:</a:t>
            </a:r>
            <a:endParaRPr/>
          </a:p>
          <a:p>
            <a:pPr>
              <a:buSzPct val="25000"/>
              <a:buFont typeface="StarSymbol"/>
              <a:buChar char=""/>
            </a:pPr>
            <a:r>
              <a:rPr lang="en-US"/>
              <a:t>OS headerfiler</a:t>
            </a:r>
            <a:endParaRPr/>
          </a:p>
          <a:p>
            <a:pPr>
              <a:buSzPct val="25000"/>
              <a:buFont typeface="StarSymbol"/>
              <a:buChar char=""/>
            </a:pPr>
            <a:r>
              <a:rPr lang="en-US"/>
              <a:t>Compiler-specialiteter</a:t>
            </a:r>
            <a:endParaRPr/>
          </a:p>
          <a:p>
            <a:pPr>
              <a:buSzPct val="25000"/>
              <a:buFont typeface="StarSymbol"/>
              <a:buChar char=""/>
            </a:pPr>
            <a:r>
              <a:rPr lang="en-US"/>
              <a:t>Evt. Library headerfiler</a:t>
            </a:r>
            <a:endParaRPr/>
          </a:p>
          <a:p>
            <a:pPr>
              <a:buSzPct val="25000"/>
              <a:buFont typeface="StarSymbol"/>
              <a:buChar char=""/>
            </a:pPr>
            <a:r>
              <a:rPr lang="en-US"/>
              <a:t>Undervejs finder man tit underlige ting. F.eks. dette lille “guldkorn” fra Linux' sys/types.h:</a:t>
            </a:r>
            <a:endParaRPr/>
          </a:p>
          <a:p>
            <a:r>
              <a:rPr b="1" lang="en-US">
                <a:latin typeface="Courier New"/>
              </a:rPr>
              <a:t>typedef</a:t>
            </a:r>
            <a:r>
              <a:rPr lang="en-US">
                <a:latin typeface="Courier New"/>
              </a:rPr>
              <a:t> </a:t>
            </a:r>
            <a:r>
              <a:rPr b="1" lang="en-US">
                <a:latin typeface="Courier New"/>
              </a:rPr>
              <a:t>unsigned</a:t>
            </a:r>
            <a:r>
              <a:rPr lang="en-US">
                <a:latin typeface="Courier New"/>
              </a:rPr>
              <a:t> </a:t>
            </a:r>
            <a:r>
              <a:rPr b="1" lang="en-US">
                <a:latin typeface="Courier New"/>
              </a:rPr>
              <a:t>int</a:t>
            </a:r>
            <a:r>
              <a:rPr lang="en-US">
                <a:latin typeface="Courier New"/>
              </a:rPr>
              <a:t> u_int8_t __</a:t>
            </a:r>
            <a:r>
              <a:rPr b="1" lang="en-US">
                <a:latin typeface="Courier New"/>
              </a:rPr>
              <a:t>attribute</a:t>
            </a:r>
            <a:r>
              <a:rPr lang="en-US">
                <a:latin typeface="Courier New"/>
              </a:rPr>
              <a:t>__ ((__mode__ (__QI__)));</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504000" y="301320"/>
            <a:ext cx="9071640" cy="1262160"/>
          </a:xfrm>
          <a:prstGeom prst="rect">
            <a:avLst/>
          </a:prstGeom>
        </p:spPr>
        <p:txBody>
          <a:bodyPr anchor="ctr" bIns="0" lIns="0" rIns="0" tIns="0" wrap="none"/>
          <a:p>
            <a:pPr algn="ctr"/>
            <a:r>
              <a:rPr lang="en-US"/>
              <a:t>Statisk versus dynamisk analyse</a:t>
            </a:r>
            <a:endParaRPr/>
          </a:p>
        </p:txBody>
      </p:sp>
      <p:sp>
        <p:nvSpPr>
          <p:cNvPr id="88"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Dynamisk analyse kører programmet</a:t>
            </a:r>
            <a:endParaRPr/>
          </a:p>
          <a:p>
            <a:pPr>
              <a:buSzPct val="25000"/>
              <a:buFont typeface="StarSymbol"/>
              <a:buChar char=""/>
            </a:pPr>
            <a:r>
              <a:rPr lang="en-US"/>
              <a:t>Statisk analyse inspicerer kildekoden</a:t>
            </a:r>
            <a:endParaRPr/>
          </a:p>
        </p:txBody>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504000" y="301320"/>
            <a:ext cx="9071640" cy="1262160"/>
          </a:xfrm>
          <a:prstGeom prst="rect">
            <a:avLst/>
          </a:prstGeom>
        </p:spPr>
        <p:txBody>
          <a:bodyPr anchor="ctr" bIns="0" lIns="0" rIns="0" tIns="0" wrap="none"/>
          <a:p>
            <a:pPr algn="ctr"/>
            <a:r>
              <a:rPr lang="en-US"/>
              <a:t>Dynamisk analyse</a:t>
            </a:r>
            <a:endParaRPr/>
          </a:p>
        </p:txBody>
      </p:sp>
      <p:sp>
        <p:nvSpPr>
          <p:cNvPr id="90"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Kører programmet med nogle testdata</a:t>
            </a:r>
            <a:endParaRPr/>
          </a:p>
          <a:p>
            <a:pPr>
              <a:buSzPct val="25000"/>
              <a:buFont typeface="StarSymbol"/>
              <a:buChar char=""/>
            </a:pPr>
            <a:r>
              <a:rPr lang="en-US"/>
              <a:t>Finder faktiske fejl</a:t>
            </a:r>
            <a:endParaRPr/>
          </a:p>
          <a:p>
            <a:pPr>
              <a:buSzPct val="25000"/>
              <a:buFont typeface="StarSymbol"/>
              <a:buChar char=""/>
            </a:pPr>
            <a:r>
              <a:rPr lang="en-US"/>
              <a:t>Finder ikke fejl i de dele af programmet som ikke blev kørt</a:t>
            </a:r>
            <a:endParaRPr/>
          </a:p>
          <a:p>
            <a:pPr>
              <a:buSzPct val="25000"/>
              <a:buFont typeface="StarSymbol"/>
              <a:buChar char=""/>
            </a:pPr>
            <a:r>
              <a:rPr lang="en-US"/>
              <a:t>Finder ikke fejl for inputværdier som ikke blev brugt</a:t>
            </a:r>
            <a:endParaRPr/>
          </a:p>
          <a:p>
            <a:pPr>
              <a:buSzPct val="25000"/>
              <a:buFont typeface="StarSymbol"/>
              <a:buChar char=""/>
            </a:pPr>
            <a:r>
              <a:rPr lang="en-US"/>
              <a:t>Finder måske ikke tidsfølsomme fejl</a:t>
            </a:r>
            <a:endParaRPr/>
          </a:p>
          <a:p>
            <a:pPr>
              <a:buSzPct val="25000"/>
              <a:buFont typeface="StarSymbol"/>
              <a:buChar char=""/>
            </a:pPr>
            <a:r>
              <a:rPr lang="en-US"/>
              <a:t>Kun så god som dine testdata</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504000" y="301320"/>
            <a:ext cx="9071640" cy="1262160"/>
          </a:xfrm>
          <a:prstGeom prst="rect">
            <a:avLst/>
          </a:prstGeom>
        </p:spPr>
        <p:txBody>
          <a:bodyPr anchor="ctr" bIns="0" lIns="0" rIns="0" tIns="0" wrap="none"/>
          <a:p>
            <a:pPr algn="ctr"/>
            <a:r>
              <a:rPr lang="en-US"/>
              <a:t>Værktøjer til dynamisk analyse</a:t>
            </a:r>
            <a:endParaRPr/>
          </a:p>
        </p:txBody>
      </p:sp>
      <p:sp>
        <p:nvSpPr>
          <p:cNvPr id="92"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OS (core dump)</a:t>
            </a:r>
            <a:endParaRPr/>
          </a:p>
          <a:p>
            <a:pPr>
              <a:buSzPct val="25000"/>
              <a:buFont typeface="StarSymbol"/>
              <a:buChar char=""/>
            </a:pPr>
            <a:r>
              <a:rPr lang="en-US"/>
              <a:t>Valgrind</a:t>
            </a:r>
            <a:endParaRPr/>
          </a:p>
          <a:p>
            <a:pPr>
              <a:buSzPct val="25000"/>
              <a:buFont typeface="StarSymbol"/>
              <a:buChar char=""/>
            </a:pPr>
            <a:r>
              <a:rPr lang="en-US"/>
              <a:t>Rational Purify</a:t>
            </a:r>
            <a:endParaRPr/>
          </a:p>
          <a:p>
            <a:pPr>
              <a:buSzPct val="25000"/>
              <a:buFont typeface="StarSymbol"/>
              <a:buChar char=""/>
            </a:pPr>
            <a:r>
              <a:rPr lang="en-US"/>
              <a:t>Parasoft Insure++</a:t>
            </a:r>
            <a:endParaRPr/>
          </a:p>
          <a:p>
            <a:pPr>
              <a:buSzPct val="25000"/>
              <a:buFont typeface="StarSymbol"/>
              <a:buChar char=""/>
            </a:pPr>
            <a:r>
              <a:rPr lang="en-US"/>
              <a:t>Intel Inspector</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504000" y="301320"/>
            <a:ext cx="9071640" cy="1262160"/>
          </a:xfrm>
          <a:prstGeom prst="rect">
            <a:avLst/>
          </a:prstGeom>
        </p:spPr>
        <p:txBody>
          <a:bodyPr anchor="ctr" bIns="0" lIns="0" rIns="0" tIns="0" wrap="none"/>
          <a:p>
            <a:pPr algn="ctr"/>
            <a:r>
              <a:rPr lang="en-US"/>
              <a:t>Statisk analyse</a:t>
            </a:r>
            <a:endParaRPr/>
          </a:p>
        </p:txBody>
      </p:sp>
      <p:sp>
        <p:nvSpPr>
          <p:cNvPr id="94" name="TextShape 2"/>
          <p:cNvSpPr txBox="1"/>
          <p:nvPr/>
        </p:nvSpPr>
        <p:spPr>
          <a:xfrm>
            <a:off x="504000" y="1769040"/>
            <a:ext cx="9071640" cy="4989600"/>
          </a:xfrm>
          <a:prstGeom prst="rect">
            <a:avLst/>
          </a:prstGeom>
        </p:spPr>
        <p:txBody>
          <a:bodyPr bIns="0" lIns="0" rIns="0" tIns="0" wrap="none"/>
          <a:p>
            <a:pPr>
              <a:buSzPct val="25000"/>
              <a:buFont typeface="StarSymbol"/>
              <a:buChar char=""/>
            </a:pPr>
            <a:r>
              <a:rPr lang="en-US"/>
              <a:t>Inspicerer kildekoden</a:t>
            </a:r>
            <a:endParaRPr/>
          </a:p>
          <a:p>
            <a:pPr>
              <a:buSzPct val="25000"/>
              <a:buFont typeface="StarSymbol"/>
              <a:buChar char=""/>
            </a:pPr>
            <a:r>
              <a:rPr lang="en-US"/>
              <a:t>Finder potentielle fejl</a:t>
            </a:r>
            <a:endParaRPr/>
          </a:p>
          <a:p>
            <a:pPr>
              <a:buSzPct val="25000"/>
              <a:buFont typeface="StarSymbol"/>
              <a:buChar char=""/>
            </a:pPr>
            <a:r>
              <a:rPr lang="en-US"/>
              <a:t>Kigger på alle logiske kørsels-”stier”</a:t>
            </a:r>
            <a:endParaRPr/>
          </a:p>
          <a:p>
            <a:pPr>
              <a:buSzPct val="25000"/>
              <a:buFont typeface="StarSymbol"/>
              <a:buChar char=""/>
            </a:pPr>
            <a:r>
              <a:rPr lang="en-US"/>
              <a:t>Vil finde fejl som ikke er fejl</a:t>
            </a:r>
            <a:endParaRPr/>
          </a:p>
          <a:p>
            <a:pPr>
              <a:buSzPct val="25000"/>
              <a:buFont typeface="StarSymbol"/>
              <a:buChar char=""/>
            </a:pPr>
            <a:r>
              <a:rPr lang="en-US"/>
              <a:t>Teoretisk et umuligt problem (f.eks. jvf. Halting Problem)</a:t>
            </a:r>
            <a:endParaRPr/>
          </a:p>
        </p:txBody>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504000" y="301320"/>
            <a:ext cx="9071640" cy="1262160"/>
          </a:xfrm>
          <a:prstGeom prst="rect">
            <a:avLst/>
          </a:prstGeom>
        </p:spPr>
        <p:txBody>
          <a:bodyPr anchor="ctr" bIns="0" lIns="0" rIns="0" tIns="0" wrap="none"/>
          <a:p>
            <a:pPr algn="ctr"/>
            <a:r>
              <a:rPr lang="en-US"/>
              <a:t>Værktøjer til statisk analyse</a:t>
            </a:r>
            <a:endParaRPr/>
          </a:p>
        </p:txBody>
      </p:sp>
      <p:sp>
        <p:nvSpPr>
          <p:cNvPr id="96" name="TextShape 2"/>
          <p:cNvSpPr txBox="1"/>
          <p:nvPr/>
        </p:nvSpPr>
        <p:spPr>
          <a:xfrm>
            <a:off x="504000" y="1769040"/>
            <a:ext cx="9071640" cy="5542200"/>
          </a:xfrm>
          <a:prstGeom prst="rect">
            <a:avLst/>
          </a:prstGeom>
        </p:spPr>
        <p:txBody>
          <a:bodyPr bIns="0" lIns="0" rIns="0" tIns="0" wrap="none"/>
          <a:p>
            <a:pPr>
              <a:buSzPct val="25000"/>
              <a:buFont typeface="StarSymbol"/>
              <a:buChar char=""/>
            </a:pPr>
            <a:r>
              <a:rPr lang="en-US"/>
              <a:t>Compiler warnings</a:t>
            </a:r>
            <a:endParaRPr/>
          </a:p>
          <a:p>
            <a:pPr>
              <a:buSzPct val="25000"/>
              <a:buFont typeface="StarSymbol"/>
              <a:buChar char=""/>
            </a:pPr>
            <a:r>
              <a:rPr lang="en-US"/>
              <a:t>Gimpel FlexeLint/PCLint</a:t>
            </a:r>
            <a:endParaRPr/>
          </a:p>
          <a:p>
            <a:pPr>
              <a:buSzPct val="25000"/>
              <a:buFont typeface="StarSymbol"/>
              <a:buChar char=""/>
            </a:pPr>
            <a:r>
              <a:rPr lang="en-US"/>
              <a:t>Fujitsu PGRelief</a:t>
            </a:r>
            <a:endParaRPr/>
          </a:p>
          <a:p>
            <a:pPr>
              <a:buSzPct val="25000"/>
              <a:buFont typeface="StarSymbol"/>
              <a:buChar char=""/>
            </a:pPr>
            <a:r>
              <a:rPr lang="en-US"/>
              <a:t>Parasoft CodeWizard</a:t>
            </a:r>
            <a:endParaRPr/>
          </a:p>
          <a:p>
            <a:pPr>
              <a:buSzPct val="25000"/>
              <a:buFont typeface="StarSymbol"/>
              <a:buChar char=""/>
            </a:pPr>
            <a:r>
              <a:rPr lang="en-US"/>
              <a:t>Abraxas CodeCheck</a:t>
            </a:r>
            <a:endParaRPr/>
          </a:p>
          <a:p>
            <a:pPr>
              <a:buSzPct val="25000"/>
              <a:buFont typeface="StarSymbol"/>
              <a:buChar char=""/>
            </a:pPr>
            <a:r>
              <a:rPr lang="en-US"/>
              <a:t>HP CodeAdvisor</a:t>
            </a:r>
            <a:endParaRPr/>
          </a:p>
          <a:p>
            <a:pPr>
              <a:buSzPct val="25000"/>
              <a:buFont typeface="StarSymbol"/>
              <a:buChar char=""/>
            </a:pPr>
            <a:r>
              <a:rPr lang="en-US"/>
              <a:t>Polyspace</a:t>
            </a:r>
            <a:endParaRPr/>
          </a:p>
          <a:p>
            <a:pPr>
              <a:buSzPct val="25000"/>
              <a:buFont typeface="StarSymbol"/>
              <a:buChar char=""/>
            </a:pPr>
            <a:r>
              <a:rPr lang="en-US"/>
              <a:t>Coverity</a:t>
            </a:r>
            <a:endParaRPr/>
          </a:p>
          <a:p>
            <a:pPr>
              <a:buSzPct val="25000"/>
              <a:buFont typeface="StarSymbol"/>
              <a:buChar char=""/>
            </a:pPr>
            <a:r>
              <a:rPr lang="en-US"/>
              <a:t>Klocwork</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